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0"/>
  </p:notesMasterIdLst>
  <p:sldIdLst>
    <p:sldId id="256" r:id="rId2"/>
    <p:sldId id="257" r:id="rId3"/>
    <p:sldId id="258" r:id="rId4"/>
    <p:sldId id="284" r:id="rId5"/>
    <p:sldId id="285" r:id="rId6"/>
    <p:sldId id="270" r:id="rId7"/>
    <p:sldId id="271" r:id="rId8"/>
    <p:sldId id="273" r:id="rId9"/>
    <p:sldId id="287" r:id="rId10"/>
    <p:sldId id="286" r:id="rId11"/>
    <p:sldId id="288" r:id="rId12"/>
    <p:sldId id="272" r:id="rId13"/>
    <p:sldId id="289" r:id="rId14"/>
    <p:sldId id="290" r:id="rId15"/>
    <p:sldId id="291" r:id="rId16"/>
    <p:sldId id="292" r:id="rId17"/>
    <p:sldId id="293" r:id="rId18"/>
    <p:sldId id="294" r:id="rId19"/>
    <p:sldId id="260" r:id="rId20"/>
    <p:sldId id="261" r:id="rId21"/>
    <p:sldId id="262" r:id="rId22"/>
    <p:sldId id="263" r:id="rId23"/>
    <p:sldId id="264" r:id="rId24"/>
    <p:sldId id="266" r:id="rId25"/>
    <p:sldId id="265" r:id="rId26"/>
    <p:sldId id="267" r:id="rId27"/>
    <p:sldId id="274" r:id="rId28"/>
    <p:sldId id="275" r:id="rId29"/>
    <p:sldId id="276" r:id="rId30"/>
    <p:sldId id="277" r:id="rId31"/>
    <p:sldId id="278" r:id="rId32"/>
    <p:sldId id="279" r:id="rId33"/>
    <p:sldId id="280" r:id="rId34"/>
    <p:sldId id="281" r:id="rId35"/>
    <p:sldId id="268" r:id="rId36"/>
    <p:sldId id="295" r:id="rId37"/>
    <p:sldId id="269" r:id="rId38"/>
    <p:sldId id="259" r:id="rId39"/>
  </p:sldIdLst>
  <p:sldSz cx="12192000" cy="6858000"/>
  <p:notesSz cx="6858000" cy="9144000"/>
  <p:embeddedFontLst>
    <p:embeddedFont>
      <p:font typeface="#9Slide01 Tieu de ngan" panose="00000800000000000000" pitchFamily="2" charset="0"/>
      <p:bold r:id="rId41"/>
    </p:embeddedFont>
    <p:embeddedFont>
      <p:font typeface="#9Slide02 Noi dung dai" panose="02000000000000000000" pitchFamily="2" charset="0"/>
      <p:regular r:id="rId42"/>
    </p:embeddedFont>
    <p:embeddedFont>
      <p:font typeface="#9Slide02 Noi dung rat dai" panose="02000000000000000000" pitchFamily="2" charset="0"/>
      <p:regular r:id="rId43"/>
    </p:embeddedFont>
    <p:embeddedFont>
      <p:font typeface="#9Slide02 Tieu de dai" panose="02000000000000000000" pitchFamily="2" charset="0"/>
      <p:bold r:id="rId44"/>
    </p:embeddedFont>
    <p:embeddedFont>
      <p:font typeface="#9Slide02 Tieu de rat dai 01" panose="02000000000000000000" pitchFamily="2" charset="0"/>
      <p:bold r:id="rId45"/>
    </p:embeddedFont>
    <p:embeddedFont>
      <p:font typeface="#9Slide03 BoosterNextFYThin" panose="02000203000000020004" pitchFamily="2" charset="0"/>
      <p:regular r:id="rId46"/>
    </p:embeddedFont>
    <p:embeddedFont>
      <p:font typeface="#9Slide03 Source Sans Pro Light" panose="020B0403030403020204" pitchFamily="34" charset="0"/>
      <p:regular r:id="rId47"/>
    </p:embeddedFont>
    <p:embeddedFont>
      <p:font typeface="#9Slide07 SVNNexa Rust Slab Bla" panose="020B0606040200020203" pitchFamily="34" charset="0"/>
      <p:bold r:id="rId48"/>
    </p:embeddedFon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Cambria Math" panose="02040503050406030204" pitchFamily="18"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1E1E1E"/>
    <a:srgbClr val="C00000"/>
    <a:srgbClr val="DD4001"/>
    <a:srgbClr val="002B82"/>
    <a:srgbClr val="FE6C2F"/>
    <a:srgbClr val="203864"/>
    <a:srgbClr val="ED7D31"/>
    <a:srgbClr val="919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030" autoAdjust="0"/>
  </p:normalViewPr>
  <p:slideViewPr>
    <p:cSldViewPr snapToGrid="0">
      <p:cViewPr>
        <p:scale>
          <a:sx n="100" d="100"/>
          <a:sy n="100" d="100"/>
        </p:scale>
        <p:origin x="990"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BF189-6A4A-40D6-AC8E-D5A51F719131}"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B5B22-4E77-4B8B-A1CD-C8977D05853D}" type="slidenum">
              <a:rPr lang="en-US" smtClean="0"/>
              <a:t>‹#›</a:t>
            </a:fld>
            <a:endParaRPr lang="en-US"/>
          </a:p>
        </p:txBody>
      </p:sp>
    </p:spTree>
    <p:extLst>
      <p:ext uri="{BB962C8B-B14F-4D97-AF65-F5344CB8AC3E}">
        <p14:creationId xmlns:p14="http://schemas.microsoft.com/office/powerpoint/2010/main" val="377192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Feature = conditions at time t (satellite and radar images, pressure measurement)</a:t>
            </a:r>
          </a:p>
          <a:p>
            <a:endParaRPr lang="en-US" dirty="0"/>
          </a:p>
        </p:txBody>
      </p:sp>
      <p:sp>
        <p:nvSpPr>
          <p:cNvPr id="4" name="Slide Number Placeholder 3"/>
          <p:cNvSpPr>
            <a:spLocks noGrp="1"/>
          </p:cNvSpPr>
          <p:nvPr>
            <p:ph type="sldNum" sz="quarter" idx="5"/>
          </p:nvPr>
        </p:nvSpPr>
        <p:spPr/>
        <p:txBody>
          <a:bodyPr/>
          <a:lstStyle/>
          <a:p>
            <a:fld id="{CE7B5B22-4E77-4B8B-A1CD-C8977D05853D}" type="slidenum">
              <a:rPr lang="en-US" smtClean="0"/>
              <a:t>9</a:t>
            </a:fld>
            <a:endParaRPr lang="en-US"/>
          </a:p>
        </p:txBody>
      </p:sp>
    </p:spTree>
    <p:extLst>
      <p:ext uri="{BB962C8B-B14F-4D97-AF65-F5344CB8AC3E}">
        <p14:creationId xmlns:p14="http://schemas.microsoft.com/office/powerpoint/2010/main" val="86065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Feature = color (skin), eyebrows	Label = Face/No face</a:t>
            </a:r>
          </a:p>
          <a:p>
            <a:endParaRPr lang="en-US" dirty="0"/>
          </a:p>
        </p:txBody>
      </p:sp>
      <p:sp>
        <p:nvSpPr>
          <p:cNvPr id="4" name="Slide Number Placeholder 3"/>
          <p:cNvSpPr>
            <a:spLocks noGrp="1"/>
          </p:cNvSpPr>
          <p:nvPr>
            <p:ph type="sldNum" sz="quarter" idx="5"/>
          </p:nvPr>
        </p:nvSpPr>
        <p:spPr/>
        <p:txBody>
          <a:bodyPr/>
          <a:lstStyle/>
          <a:p>
            <a:fld id="{CE7B5B22-4E77-4B8B-A1CD-C8977D05853D}" type="slidenum">
              <a:rPr lang="en-US" smtClean="0"/>
              <a:t>10</a:t>
            </a:fld>
            <a:endParaRPr lang="en-US"/>
          </a:p>
        </p:txBody>
      </p:sp>
    </p:spTree>
    <p:extLst>
      <p:ext uri="{BB962C8B-B14F-4D97-AF65-F5344CB8AC3E}">
        <p14:creationId xmlns:p14="http://schemas.microsoft.com/office/powerpoint/2010/main" val="2366632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panose="020B0600070205080204" pitchFamily="34" charset="-128"/>
              </a:rPr>
              <a:t>Object detection, classification, content-based image retrieval, 3D reconstruction, tracking other cars, planning control</a:t>
            </a:r>
          </a:p>
        </p:txBody>
      </p:sp>
      <p:sp>
        <p:nvSpPr>
          <p:cNvPr id="4" name="Slide Number Placeholder 3"/>
          <p:cNvSpPr>
            <a:spLocks noGrp="1"/>
          </p:cNvSpPr>
          <p:nvPr>
            <p:ph type="sldNum" sz="quarter" idx="5"/>
          </p:nvPr>
        </p:nvSpPr>
        <p:spPr/>
        <p:txBody>
          <a:bodyPr/>
          <a:lstStyle/>
          <a:p>
            <a:fld id="{CE7B5B22-4E77-4B8B-A1CD-C8977D05853D}" type="slidenum">
              <a:rPr lang="en-US" smtClean="0"/>
              <a:t>11</a:t>
            </a:fld>
            <a:endParaRPr lang="en-US"/>
          </a:p>
        </p:txBody>
      </p:sp>
    </p:spTree>
    <p:extLst>
      <p:ext uri="{BB962C8B-B14F-4D97-AF65-F5344CB8AC3E}">
        <p14:creationId xmlns:p14="http://schemas.microsoft.com/office/powerpoint/2010/main" val="35222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a:t>
            </a:r>
            <a:r>
              <a:rPr lang="vi-VN" dirty="0"/>
              <a:t>ư</a:t>
            </a:r>
            <a:r>
              <a:rPr lang="en-US" dirty="0"/>
              <a:t>a điểm xác suất về các điểm scorecard từ 0-1000 để phù hợp với chuẩn đánh giá FICO Score, các điểm số </a:t>
            </a:r>
            <a:r>
              <a:rPr lang="en-US" dirty="0" err="1"/>
              <a:t>base_score</a:t>
            </a:r>
            <a:r>
              <a:rPr lang="en-US" dirty="0"/>
              <a:t>, </a:t>
            </a:r>
            <a:r>
              <a:rPr lang="en-US" dirty="0" err="1"/>
              <a:t>pdo</a:t>
            </a:r>
            <a:r>
              <a:rPr lang="en-US" dirty="0"/>
              <a:t> do lựa chọn để ra kết quả tốt nhất. </a:t>
            </a:r>
          </a:p>
        </p:txBody>
      </p:sp>
      <p:sp>
        <p:nvSpPr>
          <p:cNvPr id="4" name="Slide Number Placeholder 3"/>
          <p:cNvSpPr>
            <a:spLocks noGrp="1"/>
          </p:cNvSpPr>
          <p:nvPr>
            <p:ph type="sldNum" sz="quarter" idx="5"/>
          </p:nvPr>
        </p:nvSpPr>
        <p:spPr/>
        <p:txBody>
          <a:bodyPr/>
          <a:lstStyle/>
          <a:p>
            <a:fld id="{CE7B5B22-4E77-4B8B-A1CD-C8977D05853D}" type="slidenum">
              <a:rPr lang="en-US" smtClean="0"/>
              <a:t>36</a:t>
            </a:fld>
            <a:endParaRPr lang="en-US"/>
          </a:p>
        </p:txBody>
      </p:sp>
    </p:spTree>
    <p:extLst>
      <p:ext uri="{BB962C8B-B14F-4D97-AF65-F5344CB8AC3E}">
        <p14:creationId xmlns:p14="http://schemas.microsoft.com/office/powerpoint/2010/main" val="2168535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3823066" y="-4356"/>
            <a:ext cx="8368937" cy="114953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dirty="0">
                <a:solidFill>
                  <a:schemeClr val="bg1"/>
                </a:solidFill>
                <a:latin typeface="#9Slide02 Noi dung dai" panose="02000000000000000000" pitchFamily="2" charset="0"/>
                <a:ea typeface="#9Slide02 Noi dung dai" panose="02000000000000000000" pitchFamily="2" charset="0"/>
                <a:cs typeface="Arial" panose="020B0604020202020204" pitchFamily="34" charset="0"/>
              </a:rPr>
              <a:t>MAGIC CODE INSTITUTE</a:t>
            </a:r>
          </a:p>
        </p:txBody>
      </p:sp>
      <p:sp>
        <p:nvSpPr>
          <p:cNvPr id="10" name="Rectangle 9"/>
          <p:cNvSpPr/>
          <p:nvPr userDrawn="1"/>
        </p:nvSpPr>
        <p:spPr>
          <a:xfrm>
            <a:off x="0" y="-10472"/>
            <a:ext cx="2534194" cy="11495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userDrawn="1"/>
        </p:nvSpPr>
        <p:spPr>
          <a:xfrm>
            <a:off x="3830623" y="6405870"/>
            <a:ext cx="8364586" cy="45213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latin typeface="Arial" panose="020B0604020202020204" pitchFamily="34" charset="0"/>
              <a:ea typeface="Cambria" charset="0"/>
              <a:cs typeface="Arial" panose="020B0604020202020204" pitchFamily="34" charset="0"/>
            </a:endParaRPr>
          </a:p>
        </p:txBody>
      </p:sp>
      <p:sp>
        <p:nvSpPr>
          <p:cNvPr id="13" name="Rectangle 12"/>
          <p:cNvSpPr/>
          <p:nvPr userDrawn="1"/>
        </p:nvSpPr>
        <p:spPr>
          <a:xfrm>
            <a:off x="3" y="6405870"/>
            <a:ext cx="3722911" cy="45213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latin typeface="Arial" panose="020B0604020202020204" pitchFamily="34" charset="0"/>
                <a:ea typeface="Cambria" charset="0"/>
                <a:cs typeface="Arial" panose="020B0604020202020204" pitchFamily="34" charset="0"/>
              </a:rPr>
              <a:t>Facebook.com/</a:t>
            </a:r>
            <a:r>
              <a:rPr lang="en-US" sz="1400" b="1" dirty="0" err="1">
                <a:latin typeface="Arial" panose="020B0604020202020204" pitchFamily="34" charset="0"/>
                <a:ea typeface="Cambria" charset="0"/>
                <a:cs typeface="Arial" panose="020B0604020202020204" pitchFamily="34" charset="0"/>
              </a:rPr>
              <a:t>MagicCodeInstitue</a:t>
            </a:r>
            <a:r>
              <a:rPr lang="en-US" sz="1400" b="1" dirty="0">
                <a:latin typeface="Arial" panose="020B0604020202020204" pitchFamily="34" charset="0"/>
                <a:ea typeface="Cambria" charset="0"/>
                <a:cs typeface="Arial" panose="020B0604020202020204" pitchFamily="34" charset="0"/>
              </a:rPr>
              <a:t>/</a:t>
            </a:r>
            <a:r>
              <a:rPr lang="vi-VN" sz="1400" b="1" dirty="0">
                <a:latin typeface="Arial" panose="020B0604020202020204" pitchFamily="34" charset="0"/>
                <a:ea typeface="Cambria" charset="0"/>
                <a:cs typeface="Arial" panose="020B0604020202020204" pitchFamily="34" charset="0"/>
              </a:rPr>
              <a:t> </a:t>
            </a:r>
            <a:endParaRPr lang="en-US" sz="1400" b="1" dirty="0">
              <a:latin typeface="Arial" panose="020B0604020202020204" pitchFamily="34" charset="0"/>
              <a:ea typeface="Cambria" charset="0"/>
              <a:cs typeface="Arial" panose="020B0604020202020204" pitchFamily="34" charset="0"/>
            </a:endParaRPr>
          </a:p>
        </p:txBody>
      </p:sp>
      <p:grpSp>
        <p:nvGrpSpPr>
          <p:cNvPr id="2" name="Group 1">
            <a:extLst>
              <a:ext uri="{FF2B5EF4-FFF2-40B4-BE49-F238E27FC236}">
                <a16:creationId xmlns:a16="http://schemas.microsoft.com/office/drawing/2014/main" id="{91D2C9DE-9987-4D7C-A32D-A45BE0AE06A3}"/>
              </a:ext>
            </a:extLst>
          </p:cNvPr>
          <p:cNvGrpSpPr/>
          <p:nvPr userDrawn="1"/>
        </p:nvGrpSpPr>
        <p:grpSpPr>
          <a:xfrm>
            <a:off x="1861187" y="-468200"/>
            <a:ext cx="2658501" cy="2064986"/>
            <a:chOff x="1861187" y="-468200"/>
            <a:chExt cx="2658501" cy="2064986"/>
          </a:xfrm>
        </p:grpSpPr>
        <p:sp>
          <p:nvSpPr>
            <p:cNvPr id="9" name="Isosceles Triangle 8"/>
            <p:cNvSpPr/>
            <p:nvPr userDrawn="1"/>
          </p:nvSpPr>
          <p:spPr>
            <a:xfrm rot="5400000">
              <a:off x="2969989" y="35712"/>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Isosceles Triangle 10"/>
            <p:cNvSpPr/>
            <p:nvPr userDrawn="1"/>
          </p:nvSpPr>
          <p:spPr>
            <a:xfrm rot="16200000">
              <a:off x="1357275" y="47087"/>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Isosceles Triangle 13"/>
            <p:cNvSpPr/>
            <p:nvPr userDrawn="1"/>
          </p:nvSpPr>
          <p:spPr>
            <a:xfrm rot="16200000">
              <a:off x="1665324" y="271182"/>
              <a:ext cx="1170536" cy="593332"/>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Isosceles Triangle 14"/>
            <p:cNvSpPr/>
            <p:nvPr userDrawn="1"/>
          </p:nvSpPr>
          <p:spPr>
            <a:xfrm rot="16200000">
              <a:off x="1856913" y="279889"/>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Isosceles Triangle 15"/>
            <p:cNvSpPr/>
            <p:nvPr userDrawn="1"/>
          </p:nvSpPr>
          <p:spPr>
            <a:xfrm rot="5400000">
              <a:off x="3542021" y="279889"/>
              <a:ext cx="1170536" cy="59333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Isosceles Triangle 16"/>
            <p:cNvSpPr/>
            <p:nvPr userDrawn="1"/>
          </p:nvSpPr>
          <p:spPr>
            <a:xfrm rot="5400000">
              <a:off x="3367849" y="275533"/>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TextBox 17"/>
            <p:cNvSpPr txBox="1"/>
            <p:nvPr userDrawn="1"/>
          </p:nvSpPr>
          <p:spPr>
            <a:xfrm>
              <a:off x="2547257" y="182350"/>
              <a:ext cx="1288872" cy="784830"/>
            </a:xfrm>
            <a:prstGeom prst="rect">
              <a:avLst/>
            </a:prstGeom>
            <a:noFill/>
          </p:spPr>
          <p:txBody>
            <a:bodyPr wrap="square" rtlCol="0">
              <a:spAutoFit/>
            </a:bodyPr>
            <a:lstStyle/>
            <a:p>
              <a:pPr algn="ctr"/>
              <a:r>
                <a:rPr lang="en-US" sz="4500" b="1" dirty="0">
                  <a:solidFill>
                    <a:schemeClr val="accent2"/>
                  </a:solidFill>
                  <a:latin typeface="Arial" panose="020B0604020202020204" pitchFamily="34" charset="0"/>
                  <a:ea typeface="Cambria" panose="02040503050406030204" pitchFamily="18" charset="0"/>
                  <a:cs typeface="Arial" panose="020B0604020202020204" pitchFamily="34" charset="0"/>
                </a:rPr>
                <a:t>MCI</a:t>
              </a:r>
            </a:p>
          </p:txBody>
        </p:sp>
      </p:grpSp>
      <p:sp>
        <p:nvSpPr>
          <p:cNvPr id="22" name="SectionNumber"/>
          <p:cNvSpPr>
            <a:spLocks noGrp="1"/>
          </p:cNvSpPr>
          <p:nvPr>
            <p:ph type="body" sz="quarter" idx="12" hasCustomPrompt="1"/>
          </p:nvPr>
        </p:nvSpPr>
        <p:spPr bwMode="gray">
          <a:xfrm>
            <a:off x="3922063" y="6450520"/>
            <a:ext cx="2925777" cy="439838"/>
          </a:xfrm>
        </p:spPr>
        <p:txBody>
          <a:bodyPr lIns="0" tIns="72000" rIns="0" bIns="72000">
            <a:noAutofit/>
          </a:bodyPr>
          <a:lstStyle>
            <a:lvl1pPr marL="0" indent="0" algn="l" fontAlgn="base">
              <a:lnSpc>
                <a:spcPct val="100000"/>
              </a:lnSpc>
              <a:spcBef>
                <a:spcPct val="0"/>
              </a:spcBef>
              <a:spcAft>
                <a:spcPct val="0"/>
              </a:spcAft>
              <a:buNone/>
              <a:defRPr sz="1400" b="1" kern="0" baseline="0">
                <a:solidFill>
                  <a:schemeClr val="bg1"/>
                </a:solidFill>
                <a:latin typeface="Arial" panose="020B0604020202020204" pitchFamily="34" charset="0"/>
                <a:ea typeface="+mj-ea"/>
                <a:cs typeface="Arial" panose="020B0604020202020204" pitchFamily="34" charset="0"/>
              </a:defRPr>
            </a:lvl1pPr>
            <a:lvl2pPr marL="0" indent="0" algn="r" fontAlgn="base">
              <a:lnSpc>
                <a:spcPct val="100000"/>
              </a:lnSpc>
              <a:spcBef>
                <a:spcPct val="0"/>
              </a:spcBef>
              <a:spcAft>
                <a:spcPct val="0"/>
              </a:spcAft>
              <a:buNone/>
              <a:defRPr sz="2800" kern="0" baseline="0">
                <a:solidFill>
                  <a:schemeClr val="accent3"/>
                </a:solidFill>
                <a:latin typeface="+mj-lt"/>
                <a:ea typeface="+mj-ea"/>
              </a:defRPr>
            </a:lvl2pPr>
            <a:lvl3pPr marL="0" indent="0" algn="r" fontAlgn="base">
              <a:lnSpc>
                <a:spcPct val="100000"/>
              </a:lnSpc>
              <a:spcBef>
                <a:spcPct val="0"/>
              </a:spcBef>
              <a:spcAft>
                <a:spcPct val="0"/>
              </a:spcAft>
              <a:buNone/>
              <a:defRPr sz="2800" kern="0" baseline="0">
                <a:solidFill>
                  <a:schemeClr val="accent3"/>
                </a:solidFill>
                <a:latin typeface="+mj-lt"/>
                <a:ea typeface="+mj-ea"/>
              </a:defRPr>
            </a:lvl3pPr>
            <a:lvl4pPr marL="0" indent="0" algn="r" fontAlgn="base">
              <a:lnSpc>
                <a:spcPct val="100000"/>
              </a:lnSpc>
              <a:spcBef>
                <a:spcPct val="0"/>
              </a:spcBef>
              <a:spcAft>
                <a:spcPct val="0"/>
              </a:spcAft>
              <a:buNone/>
              <a:defRPr sz="2800" kern="0" baseline="0">
                <a:solidFill>
                  <a:schemeClr val="accent3"/>
                </a:solidFill>
                <a:latin typeface="+mj-lt"/>
                <a:ea typeface="+mj-ea"/>
              </a:defRPr>
            </a:lvl4pPr>
            <a:lvl5pPr marL="0" indent="0" algn="r" fontAlgn="base">
              <a:lnSpc>
                <a:spcPct val="100000"/>
              </a:lnSpc>
              <a:spcBef>
                <a:spcPct val="0"/>
              </a:spcBef>
              <a:spcAft>
                <a:spcPct val="0"/>
              </a:spcAft>
              <a:buNone/>
              <a:defRPr sz="2800" kern="0" baseline="0">
                <a:solidFill>
                  <a:schemeClr val="accent3"/>
                </a:solidFill>
                <a:latin typeface="+mj-lt"/>
                <a:ea typeface="+mj-ea"/>
              </a:defRPr>
            </a:lvl5pPr>
            <a:lvl6pPr marL="0" indent="0" algn="r" fontAlgn="base">
              <a:lnSpc>
                <a:spcPct val="100000"/>
              </a:lnSpc>
              <a:spcBef>
                <a:spcPct val="0"/>
              </a:spcBef>
              <a:spcAft>
                <a:spcPct val="0"/>
              </a:spcAft>
              <a:buNone/>
              <a:defRPr sz="2800" kern="0" baseline="0">
                <a:solidFill>
                  <a:schemeClr val="accent3"/>
                </a:solidFill>
                <a:latin typeface="+mj-lt"/>
                <a:ea typeface="+mj-ea"/>
              </a:defRPr>
            </a:lvl6pPr>
            <a:lvl7pPr marL="0" indent="0" algn="r" fontAlgn="base">
              <a:lnSpc>
                <a:spcPct val="100000"/>
              </a:lnSpc>
              <a:spcBef>
                <a:spcPct val="0"/>
              </a:spcBef>
              <a:spcAft>
                <a:spcPct val="0"/>
              </a:spcAft>
              <a:buNone/>
              <a:defRPr sz="2800" kern="0" baseline="0">
                <a:solidFill>
                  <a:schemeClr val="accent3"/>
                </a:solidFill>
                <a:latin typeface="+mj-lt"/>
                <a:ea typeface="+mj-ea"/>
              </a:defRPr>
            </a:lvl7pPr>
            <a:lvl8pPr marL="0" indent="0" algn="r" fontAlgn="base">
              <a:lnSpc>
                <a:spcPct val="100000"/>
              </a:lnSpc>
              <a:spcBef>
                <a:spcPct val="0"/>
              </a:spcBef>
              <a:spcAft>
                <a:spcPct val="0"/>
              </a:spcAft>
              <a:buNone/>
              <a:defRPr sz="2800" kern="0" baseline="0">
                <a:solidFill>
                  <a:schemeClr val="accent3"/>
                </a:solidFill>
                <a:latin typeface="+mj-lt"/>
                <a:ea typeface="+mj-ea"/>
              </a:defRPr>
            </a:lvl8pPr>
            <a:lvl9pPr marL="0" indent="0" algn="r" fontAlgn="base">
              <a:lnSpc>
                <a:spcPct val="100000"/>
              </a:lnSpc>
              <a:spcBef>
                <a:spcPct val="0"/>
              </a:spcBef>
              <a:spcAft>
                <a:spcPct val="0"/>
              </a:spcAft>
              <a:buNone/>
              <a:defRPr sz="2800" kern="0" baseline="0">
                <a:solidFill>
                  <a:schemeClr val="accent3"/>
                </a:solidFill>
                <a:latin typeface="+mj-lt"/>
                <a:ea typeface="+mj-ea"/>
              </a:defRPr>
            </a:lvl9pPr>
          </a:lstStyle>
          <a:p>
            <a:pPr lvl="0"/>
            <a:r>
              <a:rPr lang="en-US" dirty="0"/>
              <a:t>Teacher’s name &amp; phone number</a:t>
            </a:r>
            <a:endParaRPr dirty="0"/>
          </a:p>
        </p:txBody>
      </p:sp>
      <p:pic>
        <p:nvPicPr>
          <p:cNvPr id="1026" name="Picture 2" descr="Python Training | Python programming, Python logo, Programming ...">
            <a:extLst>
              <a:ext uri="{FF2B5EF4-FFF2-40B4-BE49-F238E27FC236}">
                <a16:creationId xmlns:a16="http://schemas.microsoft.com/office/drawing/2014/main" id="{837C22CB-2D69-4192-8529-7C63C2A1F1A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18557" y="1641436"/>
            <a:ext cx="9154886" cy="397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19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Rectangle 10"/>
          <p:cNvSpPr/>
          <p:nvPr userDrawn="1"/>
        </p:nvSpPr>
        <p:spPr>
          <a:xfrm>
            <a:off x="3823066" y="-4356"/>
            <a:ext cx="8368937" cy="1149531"/>
          </a:xfrm>
          <a:prstGeom prst="rect">
            <a:avLst/>
          </a:prstGeom>
          <a:solidFill>
            <a:schemeClr val="accent5">
              <a:lumMod val="50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9Slide02 Noi dung dai" panose="02000000000000000000" pitchFamily="2" charset="0"/>
                <a:ea typeface="#9Slide02 Noi dung dai" panose="02000000000000000000" pitchFamily="2" charset="0"/>
                <a:cs typeface="Arial" panose="020B0604020202020204" pitchFamily="34" charset="0"/>
              </a:rPr>
              <a:t>MAGIC CODE INSTITUTE</a:t>
            </a:r>
          </a:p>
        </p:txBody>
      </p:sp>
      <p:sp>
        <p:nvSpPr>
          <p:cNvPr id="12" name="Isosceles Triangle 11"/>
          <p:cNvSpPr/>
          <p:nvPr userDrawn="1"/>
        </p:nvSpPr>
        <p:spPr>
          <a:xfrm rot="5400000">
            <a:off x="2969989" y="35712"/>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p:cNvSpPr/>
          <p:nvPr userDrawn="1"/>
        </p:nvSpPr>
        <p:spPr>
          <a:xfrm>
            <a:off x="0" y="0"/>
            <a:ext cx="2534194" cy="11495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Isosceles Triangle 13"/>
          <p:cNvSpPr/>
          <p:nvPr userDrawn="1"/>
        </p:nvSpPr>
        <p:spPr>
          <a:xfrm rot="16200000">
            <a:off x="1357275" y="47087"/>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Isosceles Triangle 14"/>
          <p:cNvSpPr/>
          <p:nvPr userDrawn="1"/>
        </p:nvSpPr>
        <p:spPr>
          <a:xfrm rot="16200000">
            <a:off x="1665324" y="271182"/>
            <a:ext cx="1170536" cy="593332"/>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Isosceles Triangle 15"/>
          <p:cNvSpPr/>
          <p:nvPr userDrawn="1"/>
        </p:nvSpPr>
        <p:spPr>
          <a:xfrm rot="16200000">
            <a:off x="1856913" y="279889"/>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Isosceles Triangle 16"/>
          <p:cNvSpPr/>
          <p:nvPr userDrawn="1"/>
        </p:nvSpPr>
        <p:spPr>
          <a:xfrm rot="5400000">
            <a:off x="3542021" y="279889"/>
            <a:ext cx="1170536" cy="59333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Isosceles Triangle 17"/>
          <p:cNvSpPr/>
          <p:nvPr userDrawn="1"/>
        </p:nvSpPr>
        <p:spPr>
          <a:xfrm rot="5400000">
            <a:off x="3367849" y="275533"/>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p:cNvSpPr txBox="1"/>
          <p:nvPr userDrawn="1"/>
        </p:nvSpPr>
        <p:spPr>
          <a:xfrm>
            <a:off x="2547257" y="130627"/>
            <a:ext cx="1288872" cy="784830"/>
          </a:xfrm>
          <a:prstGeom prst="rect">
            <a:avLst/>
          </a:prstGeom>
          <a:noFill/>
        </p:spPr>
        <p:txBody>
          <a:bodyPr wrap="square" rtlCol="0">
            <a:spAutoFit/>
          </a:bodyPr>
          <a:lstStyle/>
          <a:p>
            <a:pPr algn="ctr"/>
            <a:r>
              <a:rPr lang="en-US" sz="4500" b="1" dirty="0">
                <a:solidFill>
                  <a:schemeClr val="accent2"/>
                </a:solidFill>
                <a:latin typeface="Arial" panose="020B0604020202020204" pitchFamily="34" charset="0"/>
                <a:ea typeface="Cambria" panose="02040503050406030204" pitchFamily="18" charset="0"/>
                <a:cs typeface="Arial" panose="020B0604020202020204" pitchFamily="34" charset="0"/>
              </a:rPr>
              <a:t>MCI</a:t>
            </a:r>
          </a:p>
        </p:txBody>
      </p:sp>
      <p:sp>
        <p:nvSpPr>
          <p:cNvPr id="30" name="SectionTitle"/>
          <p:cNvSpPr>
            <a:spLocks noGrp="1"/>
          </p:cNvSpPr>
          <p:nvPr>
            <p:ph type="body" sz="quarter" idx="11" hasCustomPrompt="1"/>
          </p:nvPr>
        </p:nvSpPr>
        <p:spPr bwMode="gray">
          <a:xfrm>
            <a:off x="4659746" y="3095259"/>
            <a:ext cx="6106679" cy="914848"/>
          </a:xfrm>
          <a:blipFill dpi="0" rotWithShape="1">
            <a:blip r:embed="rId2"/>
            <a:srcRect/>
            <a:stretch>
              <a:fillRect/>
            </a:stretch>
          </a:blipFill>
          <a:ln>
            <a:noFill/>
          </a:ln>
          <a:effectLst/>
        </p:spPr>
        <p:txBody>
          <a:bodyPr vert="horz" wrap="square" lIns="144000" tIns="72000" rIns="0" bIns="72000" numCol="1" anchor="t" anchorCtr="0" compatLnSpc="1">
            <a:prstTxWarp prst="textNoShape">
              <a:avLst/>
            </a:prstTxWarp>
            <a:spAutoFit/>
          </a:bodyPr>
          <a:lstStyle>
            <a:lvl1pPr marL="0" indent="0" algn="l" fontAlgn="base">
              <a:lnSpc>
                <a:spcPct val="100000"/>
              </a:lnSpc>
              <a:spcBef>
                <a:spcPts val="0"/>
              </a:spcBef>
              <a:spcAft>
                <a:spcPts val="0"/>
              </a:spcAft>
              <a:buFont typeface="Arial" panose="020B0604020202020204" pitchFamily="34" charset="0"/>
              <a:buChar char="​"/>
              <a:defRPr sz="2500" kern="0" baseline="0" dirty="0" smtClean="0">
                <a:solidFill>
                  <a:srgbClr val="203864"/>
                </a:solidFill>
                <a:latin typeface="Arial" panose="020B0604020202020204" pitchFamily="34" charset="0"/>
                <a:ea typeface="+mj-ea"/>
                <a:cs typeface="Arial" panose="020B0604020202020204" pitchFamily="34" charset="0"/>
              </a:defRPr>
            </a:lvl1pPr>
            <a:lvl2pPr marL="0" indent="0" algn="l">
              <a:lnSpc>
                <a:spcPct val="100000"/>
              </a:lnSpc>
              <a:spcBef>
                <a:spcPts val="0"/>
              </a:spcBef>
              <a:spcAft>
                <a:spcPts val="0"/>
              </a:spcAft>
              <a:buFont typeface="Arial" panose="020B0604020202020204" pitchFamily="34" charset="0"/>
              <a:buChar char="​"/>
              <a:defRPr sz="2500" kern="0" baseline="0" dirty="0" smtClean="0">
                <a:solidFill>
                  <a:schemeClr val="accent1">
                    <a:lumMod val="75000"/>
                  </a:schemeClr>
                </a:solidFill>
                <a:latin typeface="Arial" panose="020B0604020202020204" pitchFamily="34" charset="0"/>
                <a:ea typeface="+mj-ea"/>
                <a:cs typeface="Arial" panose="020B0604020202020204" pitchFamily="34" charset="0"/>
              </a:defRPr>
            </a:lvl2pPr>
            <a:lvl3pPr marL="0" indent="0">
              <a:lnSpc>
                <a:spcPct val="100000"/>
              </a:lnSpc>
              <a:spcBef>
                <a:spcPts val="0"/>
              </a:spcBef>
              <a:spcAft>
                <a:spcPts val="0"/>
              </a:spcAft>
              <a:buFont typeface="Arial" panose="020B0604020202020204" pitchFamily="34" charset="0"/>
              <a:buChar char="​"/>
              <a:defRPr sz="2800">
                <a:latin typeface="+mj-lt"/>
                <a:ea typeface="+mj-ea"/>
              </a:defRPr>
            </a:lvl3pPr>
            <a:lvl4pPr marL="0" indent="0">
              <a:lnSpc>
                <a:spcPct val="100000"/>
              </a:lnSpc>
              <a:spcBef>
                <a:spcPts val="0"/>
              </a:spcBef>
              <a:spcAft>
                <a:spcPts val="0"/>
              </a:spcAft>
              <a:buFont typeface="Arial" panose="020B0604020202020204" pitchFamily="34" charset="0"/>
              <a:buChar char="​"/>
              <a:defRPr sz="2800">
                <a:latin typeface="+mj-lt"/>
                <a:ea typeface="+mj-ea"/>
              </a:defRPr>
            </a:lvl4pPr>
            <a:lvl5pPr marL="0" indent="0">
              <a:lnSpc>
                <a:spcPct val="100000"/>
              </a:lnSpc>
              <a:spcBef>
                <a:spcPts val="0"/>
              </a:spcBef>
              <a:spcAft>
                <a:spcPts val="0"/>
              </a:spcAft>
              <a:buFont typeface="Arial" panose="020B0604020202020204" pitchFamily="34" charset="0"/>
              <a:buChar char="​"/>
              <a:defRPr sz="2800">
                <a:latin typeface="+mj-lt"/>
                <a:ea typeface="+mj-ea"/>
              </a:defRPr>
            </a:lvl5pPr>
            <a:lvl6pPr marL="0" indent="0">
              <a:lnSpc>
                <a:spcPct val="100000"/>
              </a:lnSpc>
              <a:spcBef>
                <a:spcPts val="0"/>
              </a:spcBef>
              <a:spcAft>
                <a:spcPts val="0"/>
              </a:spcAft>
              <a:buFont typeface="Arial" panose="020B0604020202020204" pitchFamily="34" charset="0"/>
              <a:buChar char="​"/>
              <a:defRPr sz="2800">
                <a:latin typeface="+mj-lt"/>
                <a:ea typeface="+mj-ea"/>
              </a:defRPr>
            </a:lvl6pPr>
            <a:lvl7pPr marL="0" indent="0">
              <a:lnSpc>
                <a:spcPct val="100000"/>
              </a:lnSpc>
              <a:spcBef>
                <a:spcPts val="0"/>
              </a:spcBef>
              <a:spcAft>
                <a:spcPts val="0"/>
              </a:spcAft>
              <a:buFont typeface="Arial" panose="020B0604020202020204" pitchFamily="34" charset="0"/>
              <a:buChar char="​"/>
              <a:defRPr sz="2800">
                <a:latin typeface="+mj-lt"/>
                <a:ea typeface="+mj-ea"/>
              </a:defRPr>
            </a:lvl7pPr>
            <a:lvl8pPr marL="0" indent="0">
              <a:lnSpc>
                <a:spcPct val="100000"/>
              </a:lnSpc>
              <a:spcBef>
                <a:spcPts val="0"/>
              </a:spcBef>
              <a:spcAft>
                <a:spcPts val="0"/>
              </a:spcAft>
              <a:buFont typeface="Arial" panose="020B0604020202020204" pitchFamily="34" charset="0"/>
              <a:buChar char="​"/>
              <a:defRPr sz="2800">
                <a:latin typeface="+mj-lt"/>
                <a:ea typeface="+mj-ea"/>
              </a:defRPr>
            </a:lvl8pPr>
            <a:lvl9pPr marL="0" indent="0">
              <a:lnSpc>
                <a:spcPct val="100000"/>
              </a:lnSpc>
              <a:spcBef>
                <a:spcPts val="0"/>
              </a:spcBef>
              <a:spcAft>
                <a:spcPts val="0"/>
              </a:spcAft>
              <a:buFont typeface="Arial" panose="020B0604020202020204" pitchFamily="34" charset="0"/>
              <a:buChar char="​"/>
              <a:defRPr sz="2800">
                <a:latin typeface="+mj-lt"/>
                <a:ea typeface="+mj-ea"/>
              </a:defRPr>
            </a:lvl9pPr>
          </a:lstStyle>
          <a:p>
            <a:pPr lvl="0"/>
            <a:r>
              <a:rPr dirty="0"/>
              <a:t>Click to add section title</a:t>
            </a:r>
          </a:p>
          <a:p>
            <a:pPr lvl="1"/>
            <a:r>
              <a:rPr noProof="0" dirty="0"/>
              <a:t>Click to add section subtitle</a:t>
            </a:r>
          </a:p>
        </p:txBody>
      </p:sp>
      <p:sp>
        <p:nvSpPr>
          <p:cNvPr id="31" name="SectionNumber"/>
          <p:cNvSpPr>
            <a:spLocks noGrp="1"/>
          </p:cNvSpPr>
          <p:nvPr>
            <p:ph type="body" sz="quarter" idx="12" hasCustomPrompt="1"/>
          </p:nvPr>
        </p:nvSpPr>
        <p:spPr bwMode="gray">
          <a:xfrm>
            <a:off x="2082800" y="3095260"/>
            <a:ext cx="2422179" cy="1007181"/>
          </a:xfrm>
        </p:spPr>
        <p:txBody>
          <a:bodyPr lIns="0" tIns="72000" rIns="0" bIns="72000">
            <a:normAutofit/>
          </a:bodyPr>
          <a:lstStyle>
            <a:lvl1pPr marL="0" indent="0" algn="r" fontAlgn="base">
              <a:lnSpc>
                <a:spcPct val="100000"/>
              </a:lnSpc>
              <a:spcBef>
                <a:spcPct val="0"/>
              </a:spcBef>
              <a:spcAft>
                <a:spcPct val="0"/>
              </a:spcAft>
              <a:buNone/>
              <a:defRPr sz="2500" kern="0" baseline="0">
                <a:solidFill>
                  <a:schemeClr val="accent2"/>
                </a:solidFill>
                <a:latin typeface="Arial" panose="020B0604020202020204" pitchFamily="34" charset="0"/>
                <a:ea typeface="+mj-ea"/>
                <a:cs typeface="Arial" panose="020B0604020202020204" pitchFamily="34" charset="0"/>
              </a:defRPr>
            </a:lvl1pPr>
            <a:lvl2pPr marL="0" indent="0" algn="r" fontAlgn="base">
              <a:lnSpc>
                <a:spcPct val="100000"/>
              </a:lnSpc>
              <a:spcBef>
                <a:spcPct val="0"/>
              </a:spcBef>
              <a:spcAft>
                <a:spcPct val="0"/>
              </a:spcAft>
              <a:buNone/>
              <a:defRPr sz="2800" kern="0" baseline="0">
                <a:solidFill>
                  <a:schemeClr val="accent3"/>
                </a:solidFill>
                <a:latin typeface="+mj-lt"/>
                <a:ea typeface="+mj-ea"/>
              </a:defRPr>
            </a:lvl2pPr>
            <a:lvl3pPr marL="0" indent="0" algn="r" fontAlgn="base">
              <a:lnSpc>
                <a:spcPct val="100000"/>
              </a:lnSpc>
              <a:spcBef>
                <a:spcPct val="0"/>
              </a:spcBef>
              <a:spcAft>
                <a:spcPct val="0"/>
              </a:spcAft>
              <a:buNone/>
              <a:defRPr sz="2800" kern="0" baseline="0">
                <a:solidFill>
                  <a:schemeClr val="accent3"/>
                </a:solidFill>
                <a:latin typeface="+mj-lt"/>
                <a:ea typeface="+mj-ea"/>
              </a:defRPr>
            </a:lvl3pPr>
            <a:lvl4pPr marL="0" indent="0" algn="r" fontAlgn="base">
              <a:lnSpc>
                <a:spcPct val="100000"/>
              </a:lnSpc>
              <a:spcBef>
                <a:spcPct val="0"/>
              </a:spcBef>
              <a:spcAft>
                <a:spcPct val="0"/>
              </a:spcAft>
              <a:buNone/>
              <a:defRPr sz="2800" kern="0" baseline="0">
                <a:solidFill>
                  <a:schemeClr val="accent3"/>
                </a:solidFill>
                <a:latin typeface="+mj-lt"/>
                <a:ea typeface="+mj-ea"/>
              </a:defRPr>
            </a:lvl4pPr>
            <a:lvl5pPr marL="0" indent="0" algn="r" fontAlgn="base">
              <a:lnSpc>
                <a:spcPct val="100000"/>
              </a:lnSpc>
              <a:spcBef>
                <a:spcPct val="0"/>
              </a:spcBef>
              <a:spcAft>
                <a:spcPct val="0"/>
              </a:spcAft>
              <a:buNone/>
              <a:defRPr sz="2800" kern="0" baseline="0">
                <a:solidFill>
                  <a:schemeClr val="accent3"/>
                </a:solidFill>
                <a:latin typeface="+mj-lt"/>
                <a:ea typeface="+mj-ea"/>
              </a:defRPr>
            </a:lvl5pPr>
            <a:lvl6pPr marL="0" indent="0" algn="r" fontAlgn="base">
              <a:lnSpc>
                <a:spcPct val="100000"/>
              </a:lnSpc>
              <a:spcBef>
                <a:spcPct val="0"/>
              </a:spcBef>
              <a:spcAft>
                <a:spcPct val="0"/>
              </a:spcAft>
              <a:buNone/>
              <a:defRPr sz="2800" kern="0" baseline="0">
                <a:solidFill>
                  <a:schemeClr val="accent3"/>
                </a:solidFill>
                <a:latin typeface="+mj-lt"/>
                <a:ea typeface="+mj-ea"/>
              </a:defRPr>
            </a:lvl6pPr>
            <a:lvl7pPr marL="0" indent="0" algn="r" fontAlgn="base">
              <a:lnSpc>
                <a:spcPct val="100000"/>
              </a:lnSpc>
              <a:spcBef>
                <a:spcPct val="0"/>
              </a:spcBef>
              <a:spcAft>
                <a:spcPct val="0"/>
              </a:spcAft>
              <a:buNone/>
              <a:defRPr sz="2800" kern="0" baseline="0">
                <a:solidFill>
                  <a:schemeClr val="accent3"/>
                </a:solidFill>
                <a:latin typeface="+mj-lt"/>
                <a:ea typeface="+mj-ea"/>
              </a:defRPr>
            </a:lvl7pPr>
            <a:lvl8pPr marL="0" indent="0" algn="r" fontAlgn="base">
              <a:lnSpc>
                <a:spcPct val="100000"/>
              </a:lnSpc>
              <a:spcBef>
                <a:spcPct val="0"/>
              </a:spcBef>
              <a:spcAft>
                <a:spcPct val="0"/>
              </a:spcAft>
              <a:buNone/>
              <a:defRPr sz="2800" kern="0" baseline="0">
                <a:solidFill>
                  <a:schemeClr val="accent3"/>
                </a:solidFill>
                <a:latin typeface="+mj-lt"/>
                <a:ea typeface="+mj-ea"/>
              </a:defRPr>
            </a:lvl8pPr>
            <a:lvl9pPr marL="0" indent="0" algn="r" fontAlgn="base">
              <a:lnSpc>
                <a:spcPct val="100000"/>
              </a:lnSpc>
              <a:spcBef>
                <a:spcPct val="0"/>
              </a:spcBef>
              <a:spcAft>
                <a:spcPct val="0"/>
              </a:spcAft>
              <a:buNone/>
              <a:defRPr sz="2800" kern="0" baseline="0">
                <a:solidFill>
                  <a:schemeClr val="accent3"/>
                </a:solidFill>
                <a:latin typeface="+mj-lt"/>
                <a:ea typeface="+mj-ea"/>
              </a:defRPr>
            </a:lvl9pPr>
          </a:lstStyle>
          <a:p>
            <a:pPr lvl="0"/>
            <a:r>
              <a:rPr dirty="0"/>
              <a:t>Section #</a:t>
            </a:r>
          </a:p>
        </p:txBody>
      </p:sp>
    </p:spTree>
    <p:extLst>
      <p:ext uri="{BB962C8B-B14F-4D97-AF65-F5344CB8AC3E}">
        <p14:creationId xmlns:p14="http://schemas.microsoft.com/office/powerpoint/2010/main" val="2553713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7400" y="919692"/>
            <a:ext cx="4614334" cy="4873625"/>
          </a:xfrm>
        </p:spPr>
        <p:txBody>
          <a:bodyPr>
            <a:normAutofit/>
          </a:bodyPr>
          <a:lstStyle>
            <a:lvl1pPr>
              <a:defRPr sz="20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userDrawn="1"/>
        </p:nvSpPr>
        <p:spPr>
          <a:xfrm>
            <a:off x="0" y="0"/>
            <a:ext cx="86674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582755" y="342648"/>
            <a:ext cx="866739" cy="866739"/>
          </a:xfrm>
          <a:prstGeom prst="ellipse">
            <a:avLst/>
          </a:prstGeom>
          <a:solidFill>
            <a:srgbClr val="00206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b="1" dirty="0">
              <a:latin typeface="Arial" panose="020B0604020202020204" pitchFamily="34" charset="0"/>
              <a:ea typeface="Cambria" panose="02040503050406030204" pitchFamily="18" charset="0"/>
              <a:cs typeface="Arial" panose="020B0604020202020204" pitchFamily="34" charset="0"/>
            </a:endParaRPr>
          </a:p>
        </p:txBody>
      </p:sp>
      <p:sp>
        <p:nvSpPr>
          <p:cNvPr id="10" name="Content Placeholder 2"/>
          <p:cNvSpPr>
            <a:spLocks noGrp="1"/>
          </p:cNvSpPr>
          <p:nvPr>
            <p:ph idx="10"/>
          </p:nvPr>
        </p:nvSpPr>
        <p:spPr>
          <a:xfrm>
            <a:off x="1700727" y="919692"/>
            <a:ext cx="4979473" cy="4873625"/>
          </a:xfrm>
        </p:spPr>
        <p:txBody>
          <a:bodyPr>
            <a:normAutofit/>
          </a:bodyPr>
          <a:lstStyle>
            <a:lvl1pPr>
              <a:defRPr sz="20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15796"/>
            <a:ext cx="866739" cy="498778"/>
          </a:xfrm>
          <a:prstGeom prst="rect">
            <a:avLst/>
          </a:prstGeom>
        </p:spPr>
      </p:pic>
      <p:sp>
        <p:nvSpPr>
          <p:cNvPr id="11" name="SectionNumber"/>
          <p:cNvSpPr>
            <a:spLocks noGrp="1"/>
          </p:cNvSpPr>
          <p:nvPr>
            <p:ph type="body" sz="quarter" idx="12" hasCustomPrompt="1"/>
          </p:nvPr>
        </p:nvSpPr>
        <p:spPr bwMode="gray">
          <a:xfrm>
            <a:off x="807849" y="523280"/>
            <a:ext cx="428010" cy="514668"/>
          </a:xfrm>
        </p:spPr>
        <p:txBody>
          <a:bodyPr lIns="0" tIns="72000" rIns="0" bIns="72000">
            <a:normAutofit/>
          </a:bodyPr>
          <a:lstStyle>
            <a:lvl1pPr marL="0" indent="0" algn="ctr" fontAlgn="base">
              <a:lnSpc>
                <a:spcPct val="100000"/>
              </a:lnSpc>
              <a:spcBef>
                <a:spcPct val="0"/>
              </a:spcBef>
              <a:spcAft>
                <a:spcPct val="0"/>
              </a:spcAft>
              <a:buNone/>
              <a:defRPr sz="2500" b="1" kern="0" baseline="0">
                <a:solidFill>
                  <a:schemeClr val="bg1"/>
                </a:solidFill>
                <a:latin typeface="Arial" panose="020B0604020202020204" pitchFamily="34" charset="0"/>
                <a:ea typeface="+mj-ea"/>
                <a:cs typeface="Arial" panose="020B0604020202020204" pitchFamily="34" charset="0"/>
              </a:defRPr>
            </a:lvl1pPr>
            <a:lvl2pPr marL="0" indent="0" algn="r" fontAlgn="base">
              <a:lnSpc>
                <a:spcPct val="100000"/>
              </a:lnSpc>
              <a:spcBef>
                <a:spcPct val="0"/>
              </a:spcBef>
              <a:spcAft>
                <a:spcPct val="0"/>
              </a:spcAft>
              <a:buNone/>
              <a:defRPr sz="2800" kern="0" baseline="0">
                <a:solidFill>
                  <a:schemeClr val="accent3"/>
                </a:solidFill>
                <a:latin typeface="+mj-lt"/>
                <a:ea typeface="+mj-ea"/>
              </a:defRPr>
            </a:lvl2pPr>
            <a:lvl3pPr marL="0" indent="0" algn="r" fontAlgn="base">
              <a:lnSpc>
                <a:spcPct val="100000"/>
              </a:lnSpc>
              <a:spcBef>
                <a:spcPct val="0"/>
              </a:spcBef>
              <a:spcAft>
                <a:spcPct val="0"/>
              </a:spcAft>
              <a:buNone/>
              <a:defRPr sz="2800" kern="0" baseline="0">
                <a:solidFill>
                  <a:schemeClr val="accent3"/>
                </a:solidFill>
                <a:latin typeface="+mj-lt"/>
                <a:ea typeface="+mj-ea"/>
              </a:defRPr>
            </a:lvl3pPr>
            <a:lvl4pPr marL="0" indent="0" algn="r" fontAlgn="base">
              <a:lnSpc>
                <a:spcPct val="100000"/>
              </a:lnSpc>
              <a:spcBef>
                <a:spcPct val="0"/>
              </a:spcBef>
              <a:spcAft>
                <a:spcPct val="0"/>
              </a:spcAft>
              <a:buNone/>
              <a:defRPr sz="2800" kern="0" baseline="0">
                <a:solidFill>
                  <a:schemeClr val="accent3"/>
                </a:solidFill>
                <a:latin typeface="+mj-lt"/>
                <a:ea typeface="+mj-ea"/>
              </a:defRPr>
            </a:lvl4pPr>
            <a:lvl5pPr marL="0" indent="0" algn="r" fontAlgn="base">
              <a:lnSpc>
                <a:spcPct val="100000"/>
              </a:lnSpc>
              <a:spcBef>
                <a:spcPct val="0"/>
              </a:spcBef>
              <a:spcAft>
                <a:spcPct val="0"/>
              </a:spcAft>
              <a:buNone/>
              <a:defRPr sz="2800" kern="0" baseline="0">
                <a:solidFill>
                  <a:schemeClr val="accent3"/>
                </a:solidFill>
                <a:latin typeface="+mj-lt"/>
                <a:ea typeface="+mj-ea"/>
              </a:defRPr>
            </a:lvl5pPr>
            <a:lvl6pPr marL="0" indent="0" algn="r" fontAlgn="base">
              <a:lnSpc>
                <a:spcPct val="100000"/>
              </a:lnSpc>
              <a:spcBef>
                <a:spcPct val="0"/>
              </a:spcBef>
              <a:spcAft>
                <a:spcPct val="0"/>
              </a:spcAft>
              <a:buNone/>
              <a:defRPr sz="2800" kern="0" baseline="0">
                <a:solidFill>
                  <a:schemeClr val="accent3"/>
                </a:solidFill>
                <a:latin typeface="+mj-lt"/>
                <a:ea typeface="+mj-ea"/>
              </a:defRPr>
            </a:lvl6pPr>
            <a:lvl7pPr marL="0" indent="0" algn="r" fontAlgn="base">
              <a:lnSpc>
                <a:spcPct val="100000"/>
              </a:lnSpc>
              <a:spcBef>
                <a:spcPct val="0"/>
              </a:spcBef>
              <a:spcAft>
                <a:spcPct val="0"/>
              </a:spcAft>
              <a:buNone/>
              <a:defRPr sz="2800" kern="0" baseline="0">
                <a:solidFill>
                  <a:schemeClr val="accent3"/>
                </a:solidFill>
                <a:latin typeface="+mj-lt"/>
                <a:ea typeface="+mj-ea"/>
              </a:defRPr>
            </a:lvl7pPr>
            <a:lvl8pPr marL="0" indent="0" algn="r" fontAlgn="base">
              <a:lnSpc>
                <a:spcPct val="100000"/>
              </a:lnSpc>
              <a:spcBef>
                <a:spcPct val="0"/>
              </a:spcBef>
              <a:spcAft>
                <a:spcPct val="0"/>
              </a:spcAft>
              <a:buNone/>
              <a:defRPr sz="2800" kern="0" baseline="0">
                <a:solidFill>
                  <a:schemeClr val="accent3"/>
                </a:solidFill>
                <a:latin typeface="+mj-lt"/>
                <a:ea typeface="+mj-ea"/>
              </a:defRPr>
            </a:lvl8pPr>
            <a:lvl9pPr marL="0" indent="0" algn="r" fontAlgn="base">
              <a:lnSpc>
                <a:spcPct val="100000"/>
              </a:lnSpc>
              <a:spcBef>
                <a:spcPct val="0"/>
              </a:spcBef>
              <a:spcAft>
                <a:spcPct val="0"/>
              </a:spcAft>
              <a:buNone/>
              <a:defRPr sz="2800" kern="0" baseline="0">
                <a:solidFill>
                  <a:schemeClr val="accent3"/>
                </a:solidFill>
                <a:latin typeface="+mj-lt"/>
                <a:ea typeface="+mj-ea"/>
              </a:defRPr>
            </a:lvl9pPr>
          </a:lstStyle>
          <a:p>
            <a:pPr lvl="0"/>
            <a:r>
              <a:rPr lang="en-US" dirty="0"/>
              <a:t>#</a:t>
            </a:r>
            <a:endParaRPr dirty="0"/>
          </a:p>
        </p:txBody>
      </p:sp>
      <p:sp>
        <p:nvSpPr>
          <p:cNvPr id="12" name="SectionNumber"/>
          <p:cNvSpPr>
            <a:spLocks noGrp="1"/>
          </p:cNvSpPr>
          <p:nvPr>
            <p:ph type="body" sz="quarter" idx="13" hasCustomPrompt="1"/>
          </p:nvPr>
        </p:nvSpPr>
        <p:spPr bwMode="gray">
          <a:xfrm rot="16200000">
            <a:off x="-1642817" y="3120070"/>
            <a:ext cx="4152374" cy="617860"/>
          </a:xfrm>
        </p:spPr>
        <p:txBody>
          <a:bodyPr lIns="0" tIns="72000" rIns="0" bIns="72000">
            <a:normAutofit/>
          </a:bodyPr>
          <a:lstStyle>
            <a:lvl1pPr marL="0" marR="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sz="2500" b="1" kern="0" baseline="0">
                <a:solidFill>
                  <a:schemeClr val="bg1"/>
                </a:solidFill>
                <a:latin typeface="Arial" panose="020B0604020202020204" pitchFamily="34" charset="0"/>
                <a:ea typeface="+mj-ea"/>
                <a:cs typeface="Arial" panose="020B0604020202020204" pitchFamily="34" charset="0"/>
              </a:defRPr>
            </a:lvl1pPr>
            <a:lvl2pPr marL="0" indent="0" algn="r" fontAlgn="base">
              <a:lnSpc>
                <a:spcPct val="100000"/>
              </a:lnSpc>
              <a:spcBef>
                <a:spcPct val="0"/>
              </a:spcBef>
              <a:spcAft>
                <a:spcPct val="0"/>
              </a:spcAft>
              <a:buNone/>
              <a:defRPr sz="2800" kern="0" baseline="0">
                <a:solidFill>
                  <a:schemeClr val="accent3"/>
                </a:solidFill>
                <a:latin typeface="+mj-lt"/>
                <a:ea typeface="+mj-ea"/>
              </a:defRPr>
            </a:lvl2pPr>
            <a:lvl3pPr marL="0" indent="0" algn="r" fontAlgn="base">
              <a:lnSpc>
                <a:spcPct val="100000"/>
              </a:lnSpc>
              <a:spcBef>
                <a:spcPct val="0"/>
              </a:spcBef>
              <a:spcAft>
                <a:spcPct val="0"/>
              </a:spcAft>
              <a:buNone/>
              <a:defRPr sz="2800" kern="0" baseline="0">
                <a:solidFill>
                  <a:schemeClr val="accent3"/>
                </a:solidFill>
                <a:latin typeface="+mj-lt"/>
                <a:ea typeface="+mj-ea"/>
              </a:defRPr>
            </a:lvl3pPr>
            <a:lvl4pPr marL="0" indent="0" algn="r" fontAlgn="base">
              <a:lnSpc>
                <a:spcPct val="100000"/>
              </a:lnSpc>
              <a:spcBef>
                <a:spcPct val="0"/>
              </a:spcBef>
              <a:spcAft>
                <a:spcPct val="0"/>
              </a:spcAft>
              <a:buNone/>
              <a:defRPr sz="2800" kern="0" baseline="0">
                <a:solidFill>
                  <a:schemeClr val="accent3"/>
                </a:solidFill>
                <a:latin typeface="+mj-lt"/>
                <a:ea typeface="+mj-ea"/>
              </a:defRPr>
            </a:lvl4pPr>
            <a:lvl5pPr marL="0" indent="0" algn="r" fontAlgn="base">
              <a:lnSpc>
                <a:spcPct val="100000"/>
              </a:lnSpc>
              <a:spcBef>
                <a:spcPct val="0"/>
              </a:spcBef>
              <a:spcAft>
                <a:spcPct val="0"/>
              </a:spcAft>
              <a:buNone/>
              <a:defRPr sz="2800" kern="0" baseline="0">
                <a:solidFill>
                  <a:schemeClr val="accent3"/>
                </a:solidFill>
                <a:latin typeface="+mj-lt"/>
                <a:ea typeface="+mj-ea"/>
              </a:defRPr>
            </a:lvl5pPr>
            <a:lvl6pPr marL="0" indent="0" algn="r" fontAlgn="base">
              <a:lnSpc>
                <a:spcPct val="100000"/>
              </a:lnSpc>
              <a:spcBef>
                <a:spcPct val="0"/>
              </a:spcBef>
              <a:spcAft>
                <a:spcPct val="0"/>
              </a:spcAft>
              <a:buNone/>
              <a:defRPr sz="2800" kern="0" baseline="0">
                <a:solidFill>
                  <a:schemeClr val="accent3"/>
                </a:solidFill>
                <a:latin typeface="+mj-lt"/>
                <a:ea typeface="+mj-ea"/>
              </a:defRPr>
            </a:lvl6pPr>
            <a:lvl7pPr marL="0" indent="0" algn="r" fontAlgn="base">
              <a:lnSpc>
                <a:spcPct val="100000"/>
              </a:lnSpc>
              <a:spcBef>
                <a:spcPct val="0"/>
              </a:spcBef>
              <a:spcAft>
                <a:spcPct val="0"/>
              </a:spcAft>
              <a:buNone/>
              <a:defRPr sz="2800" kern="0" baseline="0">
                <a:solidFill>
                  <a:schemeClr val="accent3"/>
                </a:solidFill>
                <a:latin typeface="+mj-lt"/>
                <a:ea typeface="+mj-ea"/>
              </a:defRPr>
            </a:lvl7pPr>
            <a:lvl8pPr marL="0" indent="0" algn="r" fontAlgn="base">
              <a:lnSpc>
                <a:spcPct val="100000"/>
              </a:lnSpc>
              <a:spcBef>
                <a:spcPct val="0"/>
              </a:spcBef>
              <a:spcAft>
                <a:spcPct val="0"/>
              </a:spcAft>
              <a:buNone/>
              <a:defRPr sz="2800" kern="0" baseline="0">
                <a:solidFill>
                  <a:schemeClr val="accent3"/>
                </a:solidFill>
                <a:latin typeface="+mj-lt"/>
                <a:ea typeface="+mj-ea"/>
              </a:defRPr>
            </a:lvl8pPr>
            <a:lvl9pPr marL="0" indent="0" algn="r" fontAlgn="base">
              <a:lnSpc>
                <a:spcPct val="100000"/>
              </a:lnSpc>
              <a:spcBef>
                <a:spcPct val="0"/>
              </a:spcBef>
              <a:spcAft>
                <a:spcPct val="0"/>
              </a:spcAft>
              <a:buNone/>
              <a:defRPr sz="2800" kern="0" baseline="0">
                <a:solidFill>
                  <a:schemeClr val="accent3"/>
                </a:solidFill>
                <a:latin typeface="+mj-lt"/>
                <a:ea typeface="+mj-ea"/>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dirty="0"/>
              <a:t>Click to add section title</a:t>
            </a:r>
          </a:p>
          <a:p>
            <a:pPr lvl="0"/>
            <a:endParaRPr dirty="0"/>
          </a:p>
        </p:txBody>
      </p:sp>
    </p:spTree>
    <p:extLst>
      <p:ext uri="{BB962C8B-B14F-4D97-AF65-F5344CB8AC3E}">
        <p14:creationId xmlns:p14="http://schemas.microsoft.com/office/powerpoint/2010/main" val="47989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3823066" y="-4356"/>
            <a:ext cx="8368937" cy="1149531"/>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ea typeface="Cambria" panose="02040503050406030204" pitchFamily="18" charset="0"/>
                <a:cs typeface="Arial" panose="020B0604020202020204" pitchFamily="34" charset="0"/>
              </a:rPr>
              <a:t>MAGIC CODE INSTITUTE</a:t>
            </a:r>
          </a:p>
        </p:txBody>
      </p:sp>
      <p:sp>
        <p:nvSpPr>
          <p:cNvPr id="9" name="Isosceles Triangle 8"/>
          <p:cNvSpPr/>
          <p:nvPr userDrawn="1"/>
        </p:nvSpPr>
        <p:spPr>
          <a:xfrm rot="5400000">
            <a:off x="2969989" y="35712"/>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userDrawn="1"/>
        </p:nvSpPr>
        <p:spPr>
          <a:xfrm>
            <a:off x="0" y="0"/>
            <a:ext cx="2534194" cy="11495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Isosceles Triangle 10"/>
          <p:cNvSpPr/>
          <p:nvPr userDrawn="1"/>
        </p:nvSpPr>
        <p:spPr>
          <a:xfrm rot="16200000">
            <a:off x="1357275" y="47087"/>
            <a:ext cx="2053611" cy="104578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userDrawn="1"/>
        </p:nvSpPr>
        <p:spPr>
          <a:xfrm>
            <a:off x="3827418" y="6405870"/>
            <a:ext cx="8364586" cy="45213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latin typeface="Arial" panose="020B0604020202020204" pitchFamily="34" charset="0"/>
              <a:ea typeface="Cambria" charset="0"/>
              <a:cs typeface="Arial" panose="020B0604020202020204" pitchFamily="34" charset="0"/>
            </a:endParaRPr>
          </a:p>
        </p:txBody>
      </p:sp>
      <p:sp>
        <p:nvSpPr>
          <p:cNvPr id="13" name="Rectangle 12"/>
          <p:cNvSpPr/>
          <p:nvPr userDrawn="1"/>
        </p:nvSpPr>
        <p:spPr>
          <a:xfrm>
            <a:off x="3" y="6405870"/>
            <a:ext cx="3722911" cy="45213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latin typeface="Arial" panose="020B0604020202020204" pitchFamily="34" charset="0"/>
                <a:ea typeface="Cambria" charset="0"/>
                <a:cs typeface="Arial" panose="020B0604020202020204" pitchFamily="34" charset="0"/>
              </a:rPr>
              <a:t>Facebook.com/</a:t>
            </a:r>
            <a:r>
              <a:rPr lang="en-US" sz="1400" b="1" dirty="0" err="1">
                <a:latin typeface="Arial" panose="020B0604020202020204" pitchFamily="34" charset="0"/>
                <a:ea typeface="Cambria" charset="0"/>
                <a:cs typeface="Arial" panose="020B0604020202020204" pitchFamily="34" charset="0"/>
              </a:rPr>
              <a:t>MagicCodeInstitue</a:t>
            </a:r>
            <a:r>
              <a:rPr lang="en-US" sz="1400" b="1" dirty="0">
                <a:latin typeface="Arial" panose="020B0604020202020204" pitchFamily="34" charset="0"/>
                <a:ea typeface="Cambria" charset="0"/>
                <a:cs typeface="Arial" panose="020B0604020202020204" pitchFamily="34" charset="0"/>
              </a:rPr>
              <a:t>/</a:t>
            </a:r>
            <a:r>
              <a:rPr lang="vi-VN" sz="1400" b="1" dirty="0">
                <a:latin typeface="Arial" panose="020B0604020202020204" pitchFamily="34" charset="0"/>
                <a:ea typeface="Cambria" charset="0"/>
                <a:cs typeface="Arial" panose="020B0604020202020204" pitchFamily="34" charset="0"/>
              </a:rPr>
              <a:t> </a:t>
            </a:r>
            <a:endParaRPr lang="en-US" sz="1400" b="1" dirty="0">
              <a:latin typeface="Arial" panose="020B0604020202020204" pitchFamily="34" charset="0"/>
              <a:ea typeface="Cambria" charset="0"/>
              <a:cs typeface="Arial" panose="020B0604020202020204" pitchFamily="34" charset="0"/>
            </a:endParaRPr>
          </a:p>
        </p:txBody>
      </p:sp>
      <p:sp>
        <p:nvSpPr>
          <p:cNvPr id="14" name="Isosceles Triangle 13"/>
          <p:cNvSpPr/>
          <p:nvPr userDrawn="1"/>
        </p:nvSpPr>
        <p:spPr>
          <a:xfrm rot="16200000">
            <a:off x="1665324" y="271182"/>
            <a:ext cx="1170536" cy="593332"/>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Isosceles Triangle 14"/>
          <p:cNvSpPr/>
          <p:nvPr userDrawn="1"/>
        </p:nvSpPr>
        <p:spPr>
          <a:xfrm rot="16200000">
            <a:off x="1856913" y="279889"/>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Isosceles Triangle 15"/>
          <p:cNvSpPr/>
          <p:nvPr userDrawn="1"/>
        </p:nvSpPr>
        <p:spPr>
          <a:xfrm rot="5400000">
            <a:off x="3542021" y="279889"/>
            <a:ext cx="1170536" cy="59333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Isosceles Triangle 16"/>
          <p:cNvSpPr/>
          <p:nvPr userDrawn="1"/>
        </p:nvSpPr>
        <p:spPr>
          <a:xfrm rot="5400000">
            <a:off x="3367849" y="275533"/>
            <a:ext cx="1170536" cy="59333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TextBox 17"/>
          <p:cNvSpPr txBox="1"/>
          <p:nvPr userDrawn="1"/>
        </p:nvSpPr>
        <p:spPr>
          <a:xfrm>
            <a:off x="2547257" y="130627"/>
            <a:ext cx="1288872" cy="784830"/>
          </a:xfrm>
          <a:prstGeom prst="rect">
            <a:avLst/>
          </a:prstGeom>
          <a:noFill/>
        </p:spPr>
        <p:txBody>
          <a:bodyPr wrap="square" rtlCol="0">
            <a:spAutoFit/>
          </a:bodyPr>
          <a:lstStyle/>
          <a:p>
            <a:pPr algn="ctr"/>
            <a:r>
              <a:rPr lang="en-US" sz="4500" b="1" dirty="0">
                <a:solidFill>
                  <a:schemeClr val="accent2"/>
                </a:solidFill>
                <a:latin typeface="Arial" panose="020B0604020202020204" pitchFamily="34" charset="0"/>
                <a:ea typeface="Cambria" panose="02040503050406030204" pitchFamily="18" charset="0"/>
                <a:cs typeface="Arial" panose="020B0604020202020204" pitchFamily="34" charset="0"/>
              </a:rPr>
              <a:t>MCI</a:t>
            </a:r>
          </a:p>
        </p:txBody>
      </p:sp>
      <p:sp>
        <p:nvSpPr>
          <p:cNvPr id="20" name="TextBox 19"/>
          <p:cNvSpPr txBox="1"/>
          <p:nvPr userDrawn="1"/>
        </p:nvSpPr>
        <p:spPr>
          <a:xfrm>
            <a:off x="514214" y="3013502"/>
            <a:ext cx="11163573" cy="830997"/>
          </a:xfrm>
          <a:prstGeom prst="rect">
            <a:avLst/>
          </a:prstGeom>
          <a:noFill/>
        </p:spPr>
        <p:txBody>
          <a:bodyPr wrap="square" rtlCol="0">
            <a:spAutoFit/>
          </a:bodyPr>
          <a:lstStyle/>
          <a:p>
            <a:pPr algn="ctr"/>
            <a:r>
              <a:rPr lang="en-US" sz="4800" b="0" dirty="0">
                <a:solidFill>
                  <a:srgbClr val="203864"/>
                </a:solidFill>
                <a:latin typeface="#9Slide07 SVNNexa Rust Slab Bla" panose="020B0606040200020203" pitchFamily="34" charset="0"/>
                <a:ea typeface="Cambria" panose="02040503050406030204" pitchFamily="18" charset="0"/>
                <a:cs typeface="Arial" panose="020B0604020202020204" pitchFamily="34" charset="0"/>
              </a:rPr>
              <a:t>THANKS FOR LISTENING!!!</a:t>
            </a:r>
          </a:p>
        </p:txBody>
      </p:sp>
      <p:sp>
        <p:nvSpPr>
          <p:cNvPr id="21" name="SectionNumber"/>
          <p:cNvSpPr>
            <a:spLocks noGrp="1"/>
          </p:cNvSpPr>
          <p:nvPr>
            <p:ph type="body" sz="quarter" idx="12" hasCustomPrompt="1"/>
          </p:nvPr>
        </p:nvSpPr>
        <p:spPr bwMode="gray">
          <a:xfrm>
            <a:off x="3830623" y="6450520"/>
            <a:ext cx="2925777" cy="439838"/>
          </a:xfrm>
        </p:spPr>
        <p:txBody>
          <a:bodyPr lIns="0" tIns="72000" rIns="0" bIns="72000">
            <a:noAutofit/>
          </a:bodyPr>
          <a:lstStyle>
            <a:lvl1pPr marL="0" indent="0" algn="l" fontAlgn="base">
              <a:lnSpc>
                <a:spcPct val="100000"/>
              </a:lnSpc>
              <a:spcBef>
                <a:spcPct val="0"/>
              </a:spcBef>
              <a:spcAft>
                <a:spcPct val="0"/>
              </a:spcAft>
              <a:buNone/>
              <a:defRPr sz="1400" b="1" kern="0" baseline="0">
                <a:solidFill>
                  <a:schemeClr val="bg1"/>
                </a:solidFill>
                <a:latin typeface="Arial" panose="020B0604020202020204" pitchFamily="34" charset="0"/>
                <a:ea typeface="+mj-ea"/>
                <a:cs typeface="Arial" panose="020B0604020202020204" pitchFamily="34" charset="0"/>
              </a:defRPr>
            </a:lvl1pPr>
            <a:lvl2pPr marL="0" indent="0" algn="r" fontAlgn="base">
              <a:lnSpc>
                <a:spcPct val="100000"/>
              </a:lnSpc>
              <a:spcBef>
                <a:spcPct val="0"/>
              </a:spcBef>
              <a:spcAft>
                <a:spcPct val="0"/>
              </a:spcAft>
              <a:buNone/>
              <a:defRPr sz="2800" kern="0" baseline="0">
                <a:solidFill>
                  <a:schemeClr val="accent3"/>
                </a:solidFill>
                <a:latin typeface="+mj-lt"/>
                <a:ea typeface="+mj-ea"/>
              </a:defRPr>
            </a:lvl2pPr>
            <a:lvl3pPr marL="0" indent="0" algn="r" fontAlgn="base">
              <a:lnSpc>
                <a:spcPct val="100000"/>
              </a:lnSpc>
              <a:spcBef>
                <a:spcPct val="0"/>
              </a:spcBef>
              <a:spcAft>
                <a:spcPct val="0"/>
              </a:spcAft>
              <a:buNone/>
              <a:defRPr sz="2800" kern="0" baseline="0">
                <a:solidFill>
                  <a:schemeClr val="accent3"/>
                </a:solidFill>
                <a:latin typeface="+mj-lt"/>
                <a:ea typeface="+mj-ea"/>
              </a:defRPr>
            </a:lvl3pPr>
            <a:lvl4pPr marL="0" indent="0" algn="r" fontAlgn="base">
              <a:lnSpc>
                <a:spcPct val="100000"/>
              </a:lnSpc>
              <a:spcBef>
                <a:spcPct val="0"/>
              </a:spcBef>
              <a:spcAft>
                <a:spcPct val="0"/>
              </a:spcAft>
              <a:buNone/>
              <a:defRPr sz="2800" kern="0" baseline="0">
                <a:solidFill>
                  <a:schemeClr val="accent3"/>
                </a:solidFill>
                <a:latin typeface="+mj-lt"/>
                <a:ea typeface="+mj-ea"/>
              </a:defRPr>
            </a:lvl4pPr>
            <a:lvl5pPr marL="0" indent="0" algn="r" fontAlgn="base">
              <a:lnSpc>
                <a:spcPct val="100000"/>
              </a:lnSpc>
              <a:spcBef>
                <a:spcPct val="0"/>
              </a:spcBef>
              <a:spcAft>
                <a:spcPct val="0"/>
              </a:spcAft>
              <a:buNone/>
              <a:defRPr sz="2800" kern="0" baseline="0">
                <a:solidFill>
                  <a:schemeClr val="accent3"/>
                </a:solidFill>
                <a:latin typeface="+mj-lt"/>
                <a:ea typeface="+mj-ea"/>
              </a:defRPr>
            </a:lvl5pPr>
            <a:lvl6pPr marL="0" indent="0" algn="r" fontAlgn="base">
              <a:lnSpc>
                <a:spcPct val="100000"/>
              </a:lnSpc>
              <a:spcBef>
                <a:spcPct val="0"/>
              </a:spcBef>
              <a:spcAft>
                <a:spcPct val="0"/>
              </a:spcAft>
              <a:buNone/>
              <a:defRPr sz="2800" kern="0" baseline="0">
                <a:solidFill>
                  <a:schemeClr val="accent3"/>
                </a:solidFill>
                <a:latin typeface="+mj-lt"/>
                <a:ea typeface="+mj-ea"/>
              </a:defRPr>
            </a:lvl6pPr>
            <a:lvl7pPr marL="0" indent="0" algn="r" fontAlgn="base">
              <a:lnSpc>
                <a:spcPct val="100000"/>
              </a:lnSpc>
              <a:spcBef>
                <a:spcPct val="0"/>
              </a:spcBef>
              <a:spcAft>
                <a:spcPct val="0"/>
              </a:spcAft>
              <a:buNone/>
              <a:defRPr sz="2800" kern="0" baseline="0">
                <a:solidFill>
                  <a:schemeClr val="accent3"/>
                </a:solidFill>
                <a:latin typeface="+mj-lt"/>
                <a:ea typeface="+mj-ea"/>
              </a:defRPr>
            </a:lvl7pPr>
            <a:lvl8pPr marL="0" indent="0" algn="r" fontAlgn="base">
              <a:lnSpc>
                <a:spcPct val="100000"/>
              </a:lnSpc>
              <a:spcBef>
                <a:spcPct val="0"/>
              </a:spcBef>
              <a:spcAft>
                <a:spcPct val="0"/>
              </a:spcAft>
              <a:buNone/>
              <a:defRPr sz="2800" kern="0" baseline="0">
                <a:solidFill>
                  <a:schemeClr val="accent3"/>
                </a:solidFill>
                <a:latin typeface="+mj-lt"/>
                <a:ea typeface="+mj-ea"/>
              </a:defRPr>
            </a:lvl8pPr>
            <a:lvl9pPr marL="0" indent="0" algn="r" fontAlgn="base">
              <a:lnSpc>
                <a:spcPct val="100000"/>
              </a:lnSpc>
              <a:spcBef>
                <a:spcPct val="0"/>
              </a:spcBef>
              <a:spcAft>
                <a:spcPct val="0"/>
              </a:spcAft>
              <a:buNone/>
              <a:defRPr sz="2800" kern="0" baseline="0">
                <a:solidFill>
                  <a:schemeClr val="accent3"/>
                </a:solidFill>
                <a:latin typeface="+mj-lt"/>
                <a:ea typeface="+mj-ea"/>
              </a:defRPr>
            </a:lvl9pPr>
          </a:lstStyle>
          <a:p>
            <a:pPr lvl="0"/>
            <a:r>
              <a:rPr lang="en-US" dirty="0"/>
              <a:t>Teacher’s name &amp; phone number</a:t>
            </a:r>
            <a:endParaRPr dirty="0"/>
          </a:p>
        </p:txBody>
      </p:sp>
    </p:spTree>
    <p:extLst>
      <p:ext uri="{BB962C8B-B14F-4D97-AF65-F5344CB8AC3E}">
        <p14:creationId xmlns:p14="http://schemas.microsoft.com/office/powerpoint/2010/main" val="1639466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CF1AC7-D1F3-4A7B-A098-06ECB3B8C1A4}" type="datetimeFigureOut">
              <a:rPr lang="en-US" smtClean="0"/>
              <a:t>4/22/2020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9ACEAF2-0B5A-4526-92A6-46FF416D2B15}" type="slidenum">
              <a:rPr lang="en-US" smtClean="0"/>
              <a:t>‹#›</a:t>
            </a:fld>
            <a:endParaRPr lang="en-US"/>
          </a:p>
        </p:txBody>
      </p:sp>
    </p:spTree>
    <p:extLst>
      <p:ext uri="{BB962C8B-B14F-4D97-AF65-F5344CB8AC3E}">
        <p14:creationId xmlns:p14="http://schemas.microsoft.com/office/powerpoint/2010/main" val="628728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BCF1AC7-D1F3-4A7B-A098-06ECB3B8C1A4}" type="datetimeFigureOut">
              <a:rPr lang="en-US" smtClean="0"/>
              <a:t>4/22/2020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9ACEAF2-0B5A-4526-92A6-46FF416D2B15}" type="slidenum">
              <a:rPr lang="en-US" smtClean="0"/>
              <a:t>‹#›</a:t>
            </a:fld>
            <a:endParaRPr lang="en-US"/>
          </a:p>
        </p:txBody>
      </p:sp>
    </p:spTree>
    <p:extLst>
      <p:ext uri="{BB962C8B-B14F-4D97-AF65-F5344CB8AC3E}">
        <p14:creationId xmlns:p14="http://schemas.microsoft.com/office/powerpoint/2010/main" val="1835144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744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725454"/>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 id="2147483658" r:id="rId5"/>
    <p:sldLayoutId id="2147483659" r:id="rId6"/>
    <p:sldLayoutId id="214748366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42.png"/><Relationship Id="rId7" Type="http://schemas.openxmlformats.org/officeDocument/2006/relationships/image" Target="../media/image320.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36.png"/><Relationship Id="rId5" Type="http://schemas.openxmlformats.org/officeDocument/2006/relationships/image" Target="../media/image43.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0.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6.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3948610" y="6450520"/>
            <a:ext cx="3461131" cy="439838"/>
          </a:xfrm>
        </p:spPr>
        <p:txBody>
          <a:bodyPr/>
          <a:lstStyle/>
          <a:p>
            <a:r>
              <a:rPr lang="en-US"/>
              <a:t>Võ Thị Quỳnh Trang &amp; 0977 835 589</a:t>
            </a:r>
          </a:p>
        </p:txBody>
      </p:sp>
    </p:spTree>
    <p:extLst>
      <p:ext uri="{BB962C8B-B14F-4D97-AF65-F5344CB8AC3E}">
        <p14:creationId xmlns:p14="http://schemas.microsoft.com/office/powerpoint/2010/main" val="662591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368562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có giám sát (supervised learning)</a:t>
            </a:r>
          </a:p>
        </p:txBody>
      </p:sp>
      <p:sp>
        <p:nvSpPr>
          <p:cNvPr id="12" name="TextBox 23">
            <a:extLst>
              <a:ext uri="{FF2B5EF4-FFF2-40B4-BE49-F238E27FC236}">
                <a16:creationId xmlns:a16="http://schemas.microsoft.com/office/drawing/2014/main" id="{8C201F27-E4A0-4570-A372-CA71091E9735}"/>
              </a:ext>
            </a:extLst>
          </p:cNvPr>
          <p:cNvSpPr txBox="1">
            <a:spLocks noChangeArrowheads="1"/>
          </p:cNvSpPr>
          <p:nvPr/>
        </p:nvSpPr>
        <p:spPr bwMode="auto">
          <a:xfrm>
            <a:off x="2604247" y="1703294"/>
            <a:ext cx="7212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b="1"/>
              <a:t>Features? 	Labels? 	Classification/Regression?</a:t>
            </a:r>
            <a:endParaRPr lang="en-US" altLang="en-US" sz="2400"/>
          </a:p>
        </p:txBody>
      </p:sp>
      <p:pic>
        <p:nvPicPr>
          <p:cNvPr id="15" name="Picture 5">
            <a:extLst>
              <a:ext uri="{FF2B5EF4-FFF2-40B4-BE49-F238E27FC236}">
                <a16:creationId xmlns:a16="http://schemas.microsoft.com/office/drawing/2014/main" id="{6419B582-9600-4BFF-8160-A933CC9B2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38" t="23959" r="49219" b="36580"/>
          <a:stretch>
            <a:fillRect/>
          </a:stretch>
        </p:blipFill>
        <p:spPr bwMode="auto">
          <a:xfrm>
            <a:off x="3859306" y="2426719"/>
            <a:ext cx="47180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30">
            <a:extLst>
              <a:ext uri="{FF2B5EF4-FFF2-40B4-BE49-F238E27FC236}">
                <a16:creationId xmlns:a16="http://schemas.microsoft.com/office/drawing/2014/main" id="{AB085193-1F9D-42AE-8361-BF92E388EF78}"/>
              </a:ext>
            </a:extLst>
          </p:cNvPr>
          <p:cNvSpPr txBox="1">
            <a:spLocks noChangeArrowheads="1"/>
          </p:cNvSpPr>
          <p:nvPr/>
        </p:nvSpPr>
        <p:spPr bwMode="auto">
          <a:xfrm>
            <a:off x="5060950" y="6193381"/>
            <a:ext cx="20088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000" b="1" dirty="0">
                <a:solidFill>
                  <a:srgbClr val="C00000"/>
                </a:solidFill>
              </a:rPr>
              <a:t>Face Detection</a:t>
            </a:r>
          </a:p>
        </p:txBody>
      </p:sp>
    </p:spTree>
    <p:extLst>
      <p:ext uri="{BB962C8B-B14F-4D97-AF65-F5344CB8AC3E}">
        <p14:creationId xmlns:p14="http://schemas.microsoft.com/office/powerpoint/2010/main" val="159732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368562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có giám sát (supervised learning)</a:t>
            </a:r>
          </a:p>
        </p:txBody>
      </p:sp>
      <p:sp>
        <p:nvSpPr>
          <p:cNvPr id="12" name="TextBox 23">
            <a:extLst>
              <a:ext uri="{FF2B5EF4-FFF2-40B4-BE49-F238E27FC236}">
                <a16:creationId xmlns:a16="http://schemas.microsoft.com/office/drawing/2014/main" id="{3D77DBA9-DA76-4CAB-96FB-6C83BB861448}"/>
              </a:ext>
            </a:extLst>
          </p:cNvPr>
          <p:cNvSpPr txBox="1">
            <a:spLocks noChangeArrowheads="1"/>
          </p:cNvSpPr>
          <p:nvPr/>
        </p:nvSpPr>
        <p:spPr bwMode="auto">
          <a:xfrm>
            <a:off x="2914650" y="1676400"/>
            <a:ext cx="6840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b="1" dirty="0"/>
              <a:t>Features? 	Labels? 	Classification/Regression?</a:t>
            </a:r>
            <a:endParaRPr lang="en-US" altLang="en-US" dirty="0"/>
          </a:p>
        </p:txBody>
      </p:sp>
      <p:sp>
        <p:nvSpPr>
          <p:cNvPr id="15" name="TextBox 30">
            <a:extLst>
              <a:ext uri="{FF2B5EF4-FFF2-40B4-BE49-F238E27FC236}">
                <a16:creationId xmlns:a16="http://schemas.microsoft.com/office/drawing/2014/main" id="{97B34CE0-5B8F-42C7-9E76-EAF943C7B42F}"/>
              </a:ext>
            </a:extLst>
          </p:cNvPr>
          <p:cNvSpPr txBox="1">
            <a:spLocks noChangeArrowheads="1"/>
          </p:cNvSpPr>
          <p:nvPr/>
        </p:nvSpPr>
        <p:spPr bwMode="auto">
          <a:xfrm>
            <a:off x="5279395" y="6343650"/>
            <a:ext cx="21226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000" b="1" dirty="0">
                <a:solidFill>
                  <a:srgbClr val="C00000"/>
                </a:solidFill>
              </a:rPr>
              <a:t>Robotic Control</a:t>
            </a:r>
          </a:p>
        </p:txBody>
      </p:sp>
      <p:pic>
        <p:nvPicPr>
          <p:cNvPr id="16" name="Picture 10" descr="dsc01429">
            <a:extLst>
              <a:ext uri="{FF2B5EF4-FFF2-40B4-BE49-F238E27FC236}">
                <a16:creationId xmlns:a16="http://schemas.microsoft.com/office/drawing/2014/main" id="{21C65D1B-F8C0-4165-8869-8304322D4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450" y="2286000"/>
            <a:ext cx="5029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238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403347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không giám sát (supervised learning)</a:t>
            </a:r>
          </a:p>
        </p:txBody>
      </p:sp>
      <p:sp>
        <p:nvSpPr>
          <p:cNvPr id="10" name="TextBox 9">
            <a:extLst>
              <a:ext uri="{FF2B5EF4-FFF2-40B4-BE49-F238E27FC236}">
                <a16:creationId xmlns:a16="http://schemas.microsoft.com/office/drawing/2014/main" id="{FDAEEFD5-5136-4531-9DDC-8AB9C7A8CDDA}"/>
              </a:ext>
            </a:extLst>
          </p:cNvPr>
          <p:cNvSpPr txBox="1"/>
          <p:nvPr/>
        </p:nvSpPr>
        <p:spPr>
          <a:xfrm>
            <a:off x="1593771" y="1441832"/>
            <a:ext cx="9753102" cy="788999"/>
          </a:xfrm>
          <a:prstGeom prst="rect">
            <a:avLst/>
          </a:prstGeom>
          <a:noFill/>
        </p:spPr>
        <p:txBody>
          <a:bodyPr wrap="square" rtlCol="0">
            <a:spAutoFit/>
          </a:bodyPr>
          <a:lstStyle/>
          <a:p>
            <a:pPr>
              <a:lnSpc>
                <a:spcPct val="150000"/>
              </a:lnSpc>
            </a:pPr>
            <a:r>
              <a:rPr lang="en-US" sz="1600">
                <a:latin typeface="#9Slide02 Noi dung dai" panose="02000000000000000000" pitchFamily="2" charset="0"/>
                <a:ea typeface="#9Slide02 Noi dung dai" panose="02000000000000000000" pitchFamily="2" charset="0"/>
              </a:rPr>
              <a:t>Đ</a:t>
            </a:r>
            <a:r>
              <a:rPr lang="vi-VN" sz="1600">
                <a:latin typeface="#9Slide02 Noi dung dai" panose="02000000000000000000" pitchFamily="2" charset="0"/>
                <a:ea typeface="#9Slide02 Noi dung dai" panose="02000000000000000000" pitchFamily="2" charset="0"/>
              </a:rPr>
              <a:t>ầu vào là tập các quan sát (sample), thuật toán tìm ra các cấu trúc ẩn hay đặc trưng quan trọng của tập các quan sát đó.</a:t>
            </a:r>
            <a:endParaRPr lang="en-US" sz="1300" i="1">
              <a:latin typeface="#9Slide02 Noi dung dai" panose="02000000000000000000" pitchFamily="2" charset="0"/>
              <a:ea typeface="#9Slide02 Noi dung dai" panose="02000000000000000000" pitchFamily="2" charset="0"/>
            </a:endParaRPr>
          </a:p>
        </p:txBody>
      </p:sp>
      <p:pic>
        <p:nvPicPr>
          <p:cNvPr id="11" name="Picture 2">
            <a:extLst>
              <a:ext uri="{FF2B5EF4-FFF2-40B4-BE49-F238E27FC236}">
                <a16:creationId xmlns:a16="http://schemas.microsoft.com/office/drawing/2014/main" id="{E6C3606B-ED17-4EE3-B7AD-22A2E1586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507" y="2447868"/>
            <a:ext cx="85725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13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403347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không giám sát (supervised learning)</a:t>
            </a:r>
          </a:p>
        </p:txBody>
      </p:sp>
      <p:sp>
        <p:nvSpPr>
          <p:cNvPr id="14" name="Slide Number Placeholder 3">
            <a:extLst>
              <a:ext uri="{FF2B5EF4-FFF2-40B4-BE49-F238E27FC236}">
                <a16:creationId xmlns:a16="http://schemas.microsoft.com/office/drawing/2014/main" id="{EACB3E5F-F094-4573-A89D-DFF3F8BD4106}"/>
              </a:ext>
            </a:extLst>
          </p:cNvPr>
          <p:cNvSpPr txBox="1">
            <a:spLocks/>
          </p:cNvSpPr>
          <p:nvPr/>
        </p:nvSpPr>
        <p:spPr bwMode="gray">
          <a:xfrm>
            <a:off x="8298305" y="6350382"/>
            <a:ext cx="2057400" cy="365125"/>
          </a:xfrm>
          <a:prstGeom prst="rect">
            <a:avLst/>
          </a:prstGeom>
        </p:spPr>
        <p:txBody>
          <a:bodyPr vert="horz" lIns="0" tIns="72000" rIns="0" bIns="72000" rtlCol="0">
            <a:normAutofit fontScale="70000" lnSpcReduction="20000"/>
          </a:bodyPr>
          <a:lstStyle>
            <a:lvl1pPr marL="0" indent="0" algn="ctr" defTabSz="914400" rtl="0" eaLnBrk="1" fontAlgn="base" latinLnBrk="0" hangingPunct="1">
              <a:lnSpc>
                <a:spcPct val="100000"/>
              </a:lnSpc>
              <a:spcBef>
                <a:spcPct val="0"/>
              </a:spcBef>
              <a:spcAft>
                <a:spcPct val="0"/>
              </a:spcAft>
              <a:buFont typeface="Arial" panose="020B0604020202020204" pitchFamily="34" charset="0"/>
              <a:buNone/>
              <a:defRPr sz="2500" b="1" kern="0" baseline="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2pPr>
            <a:lvl3pPr marL="1143000" indent="-22860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3pPr>
            <a:lvl4pPr marL="1600200" indent="-22860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4pPr>
            <a:lvl5pPr marL="2057400" indent="-22860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5pPr>
            <a:lvl6pPr marL="2514600" indent="-228600" algn="r" defTabSz="914400" rtl="0" eaLnBrk="0" fontAlgn="base" latinLnBrk="0" hangingPunct="0">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6pPr>
            <a:lvl7pPr marL="2971800" indent="-228600" algn="r" defTabSz="914400" rtl="0" eaLnBrk="0" fontAlgn="base" latinLnBrk="0" hangingPunct="0">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7pPr>
            <a:lvl8pPr marL="3429000" indent="-228600" algn="r" defTabSz="914400" rtl="0" eaLnBrk="0" fontAlgn="base" latinLnBrk="0" hangingPunct="0">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8pPr>
            <a:lvl9pPr marL="3886200" indent="-228600" algn="r" defTabSz="914400" rtl="0" eaLnBrk="0" fontAlgn="base" latinLnBrk="0" hangingPunct="0">
              <a:lnSpc>
                <a:spcPct val="100000"/>
              </a:lnSpc>
              <a:spcBef>
                <a:spcPct val="0"/>
              </a:spcBef>
              <a:spcAft>
                <a:spcPct val="0"/>
              </a:spcAft>
              <a:buFont typeface="Arial" panose="020B0604020202020204" pitchFamily="34" charset="0"/>
              <a:buNone/>
              <a:defRPr sz="2800" kern="0" baseline="0">
                <a:solidFill>
                  <a:schemeClr val="tx1"/>
                </a:solidFill>
                <a:latin typeface="Arial" panose="020B0604020202020204" pitchFamily="34" charset="0"/>
                <a:ea typeface="ＭＳ Ｐゴシック" panose="020B0600070205080204" pitchFamily="34" charset="-128"/>
                <a:cs typeface="+mn-cs"/>
              </a:defRPr>
            </a:lvl9pPr>
          </a:lstStyle>
          <a:p>
            <a:fld id="{46661E7F-951A-4C6D-9D84-443154DBD3E4}" type="slidenum">
              <a:rPr lang="en-US" altLang="en-US" smtClean="0">
                <a:solidFill>
                  <a:srgbClr val="898989"/>
                </a:solidFill>
              </a:rPr>
              <a:pPr/>
              <a:t>13</a:t>
            </a:fld>
            <a:endParaRPr lang="en-US" altLang="en-US">
              <a:solidFill>
                <a:srgbClr val="898989"/>
              </a:solidFill>
            </a:endParaRPr>
          </a:p>
        </p:txBody>
      </p:sp>
      <p:pic>
        <p:nvPicPr>
          <p:cNvPr id="15" name="Picture 5">
            <a:extLst>
              <a:ext uri="{FF2B5EF4-FFF2-40B4-BE49-F238E27FC236}">
                <a16:creationId xmlns:a16="http://schemas.microsoft.com/office/drawing/2014/main" id="{261C7E0A-2827-4A28-BB4A-FABEAA99E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0657" b="50125"/>
          <a:stretch>
            <a:fillRect/>
          </a:stretch>
        </p:blipFill>
        <p:spPr bwMode="auto">
          <a:xfrm>
            <a:off x="6615555" y="1822832"/>
            <a:ext cx="33782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a:extLst>
              <a:ext uri="{FF2B5EF4-FFF2-40B4-BE49-F238E27FC236}">
                <a16:creationId xmlns:a16="http://schemas.microsoft.com/office/drawing/2014/main" id="{C37D28A7-7687-4391-8BB3-0B2B95B1E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6778"/>
          <a:stretch>
            <a:fillRect/>
          </a:stretch>
        </p:blipFill>
        <p:spPr bwMode="auto">
          <a:xfrm>
            <a:off x="2221355" y="2127632"/>
            <a:ext cx="3886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a:extLst>
              <a:ext uri="{FF2B5EF4-FFF2-40B4-BE49-F238E27FC236}">
                <a16:creationId xmlns:a16="http://schemas.microsoft.com/office/drawing/2014/main" id="{89179226-575E-45F2-BC87-DA2E6980D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3222" b="59343"/>
          <a:stretch>
            <a:fillRect/>
          </a:stretch>
        </p:blipFill>
        <p:spPr bwMode="auto">
          <a:xfrm>
            <a:off x="2221355" y="4564445"/>
            <a:ext cx="3886200"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a:extLst>
              <a:ext uri="{FF2B5EF4-FFF2-40B4-BE49-F238E27FC236}">
                <a16:creationId xmlns:a16="http://schemas.microsoft.com/office/drawing/2014/main" id="{E31DAA5C-191D-4E40-81FF-4A9BB6589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226" b="28391"/>
          <a:stretch>
            <a:fillRect/>
          </a:stretch>
        </p:blipFill>
        <p:spPr bwMode="auto">
          <a:xfrm>
            <a:off x="6564755" y="2748345"/>
            <a:ext cx="3378200"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a:extLst>
              <a:ext uri="{FF2B5EF4-FFF2-40B4-BE49-F238E27FC236}">
                <a16:creationId xmlns:a16="http://schemas.microsoft.com/office/drawing/2014/main" id="{BA95EAA3-B314-4555-B40D-B9845C833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1565"/>
          <a:stretch>
            <a:fillRect/>
          </a:stretch>
        </p:blipFill>
        <p:spPr bwMode="auto">
          <a:xfrm>
            <a:off x="6615555" y="4594607"/>
            <a:ext cx="337820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2">
            <a:extLst>
              <a:ext uri="{FF2B5EF4-FFF2-40B4-BE49-F238E27FC236}">
                <a16:creationId xmlns:a16="http://schemas.microsoft.com/office/drawing/2014/main" id="{BBC20FE2-8A20-436F-B498-3C3FE814EDE4}"/>
              </a:ext>
            </a:extLst>
          </p:cNvPr>
          <p:cNvSpPr>
            <a:spLocks noGrp="1" noChangeArrowheads="1"/>
          </p:cNvSpPr>
          <p:nvPr>
            <p:ph idx="1"/>
          </p:nvPr>
        </p:nvSpPr>
        <p:spPr>
          <a:xfrm>
            <a:off x="1593771" y="1640269"/>
            <a:ext cx="8229600" cy="4525963"/>
          </a:xfrm>
        </p:spPr>
        <p:txBody>
          <a:bodyPr>
            <a:normAutofit/>
          </a:bodyPr>
          <a:lstStyle/>
          <a:p>
            <a:pPr>
              <a:buFont typeface="Arial" panose="020B0604020202020204" pitchFamily="34" charset="0"/>
              <a:buNone/>
            </a:pPr>
            <a:r>
              <a:rPr lang="en-US" altLang="en-US" sz="1800" dirty="0"/>
              <a:t>Group similar things e.g. images</a:t>
            </a:r>
          </a:p>
        </p:txBody>
      </p:sp>
    </p:spTree>
    <p:extLst>
      <p:ext uri="{BB962C8B-B14F-4D97-AF65-F5344CB8AC3E}">
        <p14:creationId xmlns:p14="http://schemas.microsoft.com/office/powerpoint/2010/main" val="4151630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403347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không giám sát (supervised learning)</a:t>
            </a:r>
          </a:p>
        </p:txBody>
      </p:sp>
      <p:pic>
        <p:nvPicPr>
          <p:cNvPr id="20" name="Picture 5" descr="Picture 4.png">
            <a:extLst>
              <a:ext uri="{FF2B5EF4-FFF2-40B4-BE49-F238E27FC236}">
                <a16:creationId xmlns:a16="http://schemas.microsoft.com/office/drawing/2014/main" id="{8ED6B8E1-997A-4456-ACF2-69F3BF609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2500" b="13525"/>
          <a:stretch>
            <a:fillRect/>
          </a:stretch>
        </p:blipFill>
        <p:spPr bwMode="auto">
          <a:xfrm>
            <a:off x="2171700" y="1533663"/>
            <a:ext cx="7848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5219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403347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không giám sát (supervised learning)</a:t>
            </a:r>
          </a:p>
        </p:txBody>
      </p:sp>
      <p:pic>
        <p:nvPicPr>
          <p:cNvPr id="10" name="Picture 6">
            <a:extLst>
              <a:ext uri="{FF2B5EF4-FFF2-40B4-BE49-F238E27FC236}">
                <a16:creationId xmlns:a16="http://schemas.microsoft.com/office/drawing/2014/main" id="{0F23E153-68A2-47B2-A014-D22360C5D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010" t="4301" r="30109" b="72791"/>
          <a:stretch>
            <a:fillRect/>
          </a:stretch>
        </p:blipFill>
        <p:spPr bwMode="auto">
          <a:xfrm>
            <a:off x="2703513" y="1441832"/>
            <a:ext cx="8145462" cy="520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348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817853" cy="400110"/>
          </a:xfrm>
          <a:prstGeom prst="rect">
            <a:avLst/>
          </a:prstGeom>
          <a:noFill/>
        </p:spPr>
        <p:txBody>
          <a:bodyPr wrap="none" rtlCol="0">
            <a:spAutoFit/>
          </a:bodyPr>
          <a:lstStyle/>
          <a:p>
            <a:r>
              <a:rPr lang="en-US" sz="2000" b="1" dirty="0">
                <a:latin typeface="#9Slide02 Noi dung dai" panose="02000000000000000000" pitchFamily="2" charset="0"/>
                <a:ea typeface="#9Slide02 Noi dung dai" panose="02000000000000000000" pitchFamily="2" charset="0"/>
              </a:rPr>
              <a:t>VÍ DỤ</a:t>
            </a:r>
          </a:p>
        </p:txBody>
      </p:sp>
      <p:pic>
        <p:nvPicPr>
          <p:cNvPr id="11" name="Picture 5" descr="Figure1">
            <a:extLst>
              <a:ext uri="{FF2B5EF4-FFF2-40B4-BE49-F238E27FC236}">
                <a16:creationId xmlns:a16="http://schemas.microsoft.com/office/drawing/2014/main" id="{2B648972-2D28-49EE-B68F-F1642AFB5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7887" y="1037948"/>
            <a:ext cx="3602037" cy="267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Figure1">
            <a:extLst>
              <a:ext uri="{FF2B5EF4-FFF2-40B4-BE49-F238E27FC236}">
                <a16:creationId xmlns:a16="http://schemas.microsoft.com/office/drawing/2014/main" id="{36E8E6C0-47E9-4B5E-8C3B-FFA611195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175" y="4017398"/>
            <a:ext cx="3548436" cy="267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2B78E23-755A-41F3-A8D9-7D4AB5C478AD}"/>
              </a:ext>
            </a:extLst>
          </p:cNvPr>
          <p:cNvSpPr txBox="1"/>
          <p:nvPr/>
        </p:nvSpPr>
        <p:spPr>
          <a:xfrm>
            <a:off x="1560520" y="1235867"/>
            <a:ext cx="4476749" cy="2781531"/>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dirty="0">
                <a:latin typeface="#9Slide02 Noi dung dai" panose="02000000000000000000" pitchFamily="2" charset="0"/>
                <a:ea typeface="#9Slide02 Noi dung dai" panose="02000000000000000000" pitchFamily="2" charset="0"/>
              </a:rPr>
              <a:t>Đ</a:t>
            </a:r>
            <a:r>
              <a:rPr lang="vi-VN" dirty="0">
                <a:latin typeface="#9Slide02 Noi dung dai" panose="02000000000000000000" pitchFamily="2" charset="0"/>
                <a:ea typeface="#9Slide02 Noi dung dai" panose="02000000000000000000" pitchFamily="2" charset="0"/>
              </a:rPr>
              <a:t>ư</a:t>
            </a:r>
            <a:r>
              <a:rPr lang="en-US" dirty="0" err="1">
                <a:latin typeface="#9Slide02 Noi dung dai" panose="02000000000000000000" pitchFamily="2" charset="0"/>
                <a:ea typeface="#9Slide02 Noi dung dai" panose="02000000000000000000" pitchFamily="2" charset="0"/>
              </a:rPr>
              <a:t>ờng</a:t>
            </a:r>
            <a:r>
              <a:rPr lang="en-US" dirty="0">
                <a:latin typeface="#9Slide02 Noi dung dai" panose="02000000000000000000" pitchFamily="2" charset="0"/>
                <a:ea typeface="#9Slide02 Noi dung dai" panose="02000000000000000000" pitchFamily="2" charset="0"/>
              </a:rPr>
              <a:t> màu xanh lá cây là hàm đúng</a:t>
            </a:r>
          </a:p>
          <a:p>
            <a:pPr marL="285750" indent="-285750" algn="l">
              <a:lnSpc>
                <a:spcPct val="200000"/>
              </a:lnSpc>
              <a:buFont typeface="Arial" panose="020B0604020202020204" pitchFamily="34" charset="0"/>
              <a:buChar char="•"/>
            </a:pPr>
            <a:endParaRPr lang="en-US" dirty="0">
              <a:latin typeface="#9Slide02 Noi dung dai" panose="02000000000000000000" pitchFamily="2" charset="0"/>
              <a:ea typeface="#9Slide02 Noi dung dai" panose="02000000000000000000" pitchFamily="2" charset="0"/>
            </a:endParaRPr>
          </a:p>
          <a:p>
            <a:pPr marL="285750" indent="-285750" algn="l">
              <a:lnSpc>
                <a:spcPct val="200000"/>
              </a:lnSpc>
              <a:buFont typeface="Arial" panose="020B0604020202020204" pitchFamily="34" charset="0"/>
              <a:buChar char="•"/>
            </a:pPr>
            <a:r>
              <a:rPr lang="en-US" dirty="0">
                <a:latin typeface="#9Slide02 Noi dung dai" panose="02000000000000000000" pitchFamily="2" charset="0"/>
                <a:ea typeface="#9Slide02 Noi dung dai" panose="02000000000000000000" pitchFamily="2" charset="0"/>
              </a:rPr>
              <a:t>Sử dụng một hàm mất mát để tính tổng khoảng cách từ các điểm đến đ</a:t>
            </a:r>
            <a:r>
              <a:rPr lang="vi-VN" dirty="0">
                <a:latin typeface="#9Slide02 Noi dung dai" panose="02000000000000000000" pitchFamily="2" charset="0"/>
                <a:ea typeface="#9Slide02 Noi dung dai" panose="02000000000000000000" pitchFamily="2" charset="0"/>
              </a:rPr>
              <a:t>ư</a:t>
            </a:r>
            <a:r>
              <a:rPr lang="en-US" dirty="0" err="1">
                <a:latin typeface="#9Slide02 Noi dung dai" panose="02000000000000000000" pitchFamily="2" charset="0"/>
                <a:ea typeface="#9Slide02 Noi dung dai" panose="02000000000000000000" pitchFamily="2" charset="0"/>
              </a:rPr>
              <a:t>ờng</a:t>
            </a:r>
            <a:r>
              <a:rPr lang="en-US" dirty="0">
                <a:latin typeface="#9Slide02 Noi dung dai" panose="02000000000000000000" pitchFamily="2" charset="0"/>
                <a:ea typeface="#9Slide02 Noi dung dai" panose="02000000000000000000" pitchFamily="2" charset="0"/>
              </a:rPr>
              <a:t> dự đoán đ</a:t>
            </a:r>
            <a:r>
              <a:rPr lang="vi-VN" dirty="0">
                <a:latin typeface="#9Slide02 Noi dung dai" panose="02000000000000000000" pitchFamily="2" charset="0"/>
                <a:ea typeface="#9Slide02 Noi dung dai" panose="02000000000000000000" pitchFamily="2" charset="0"/>
              </a:rPr>
              <a:t>ư</a:t>
            </a:r>
            <a:r>
              <a:rPr lang="en-US" dirty="0" err="1">
                <a:latin typeface="#9Slide02 Noi dung dai" panose="02000000000000000000" pitchFamily="2" charset="0"/>
                <a:ea typeface="#9Slide02 Noi dung dai" panose="02000000000000000000" pitchFamily="2" charset="0"/>
              </a:rPr>
              <a:t>ợc</a:t>
            </a:r>
            <a:r>
              <a:rPr lang="en-US" dirty="0">
                <a:latin typeface="#9Slide02 Noi dung dai" panose="02000000000000000000" pitchFamily="2" charset="0"/>
                <a:ea typeface="#9Slide02 Noi dung dai" panose="02000000000000000000" pitchFamily="2" charset="0"/>
              </a:rPr>
              <a:t> (đ</a:t>
            </a:r>
            <a:r>
              <a:rPr lang="vi-VN" dirty="0">
                <a:latin typeface="#9Slide02 Noi dung dai" panose="02000000000000000000" pitchFamily="2" charset="0"/>
                <a:ea typeface="#9Slide02 Noi dung dai" panose="02000000000000000000" pitchFamily="2" charset="0"/>
              </a:rPr>
              <a:t>ư</a:t>
            </a:r>
            <a:r>
              <a:rPr lang="en-US" dirty="0" err="1">
                <a:latin typeface="#9Slide02 Noi dung dai" panose="02000000000000000000" pitchFamily="2" charset="0"/>
                <a:ea typeface="#9Slide02 Noi dung dai" panose="02000000000000000000" pitchFamily="2" charset="0"/>
              </a:rPr>
              <a:t>ờng</a:t>
            </a:r>
            <a:r>
              <a:rPr lang="en-US" dirty="0">
                <a:latin typeface="#9Slide02 Noi dung dai" panose="02000000000000000000" pitchFamily="2" charset="0"/>
                <a:ea typeface="#9Slide02 Noi dung dai" panose="02000000000000000000" pitchFamily="2" charset="0"/>
              </a:rPr>
              <a:t> màu đỏ).</a:t>
            </a:r>
          </a:p>
        </p:txBody>
      </p:sp>
    </p:spTree>
    <p:extLst>
      <p:ext uri="{BB962C8B-B14F-4D97-AF65-F5344CB8AC3E}">
        <p14:creationId xmlns:p14="http://schemas.microsoft.com/office/powerpoint/2010/main" val="2117504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817853" cy="400110"/>
          </a:xfrm>
          <a:prstGeom prst="rect">
            <a:avLst/>
          </a:prstGeom>
          <a:noFill/>
        </p:spPr>
        <p:txBody>
          <a:bodyPr wrap="none" rtlCol="0">
            <a:spAutoFit/>
          </a:bodyPr>
          <a:lstStyle/>
          <a:p>
            <a:r>
              <a:rPr lang="en-US" sz="2000" b="1" dirty="0">
                <a:latin typeface="#9Slide02 Noi dung dai" panose="02000000000000000000" pitchFamily="2" charset="0"/>
                <a:ea typeface="#9Slide02 Noi dung dai" panose="02000000000000000000" pitchFamily="2" charset="0"/>
              </a:rPr>
              <a:t>VÍ DỤ</a:t>
            </a:r>
          </a:p>
        </p:txBody>
      </p:sp>
      <p:pic>
        <p:nvPicPr>
          <p:cNvPr id="9" name="Picture 4" descr="Figure1">
            <a:extLst>
              <a:ext uri="{FF2B5EF4-FFF2-40B4-BE49-F238E27FC236}">
                <a16:creationId xmlns:a16="http://schemas.microsoft.com/office/drawing/2014/main" id="{AAB2ED2B-ED16-4294-AFF9-799AD1DE4E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348" y="3935135"/>
            <a:ext cx="353060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Figure1">
            <a:extLst>
              <a:ext uri="{FF2B5EF4-FFF2-40B4-BE49-F238E27FC236}">
                <a16:creationId xmlns:a16="http://schemas.microsoft.com/office/drawing/2014/main" id="{089877A3-8D20-4007-A45F-1B2CAE12DF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8373" y="3973235"/>
            <a:ext cx="3382962"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Figure1">
            <a:extLst>
              <a:ext uri="{FF2B5EF4-FFF2-40B4-BE49-F238E27FC236}">
                <a16:creationId xmlns:a16="http://schemas.microsoft.com/office/drawing/2014/main" id="{45B7B889-3834-4EEE-89F1-3DC411E10D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6523" y="1037948"/>
            <a:ext cx="3455987" cy="256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Figure1">
            <a:extLst>
              <a:ext uri="{FF2B5EF4-FFF2-40B4-BE49-F238E27FC236}">
                <a16:creationId xmlns:a16="http://schemas.microsoft.com/office/drawing/2014/main" id="{2D47C946-D1E3-4AAF-8316-BA5AFE214C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8373" y="1142723"/>
            <a:ext cx="3382962"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7291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817853" cy="400110"/>
          </a:xfrm>
          <a:prstGeom prst="rect">
            <a:avLst/>
          </a:prstGeom>
          <a:noFill/>
        </p:spPr>
        <p:txBody>
          <a:bodyPr wrap="none" rtlCol="0">
            <a:spAutoFit/>
          </a:bodyPr>
          <a:lstStyle/>
          <a:p>
            <a:r>
              <a:rPr lang="en-US" sz="2000" b="1" dirty="0">
                <a:latin typeface="#9Slide02 Noi dung dai" panose="02000000000000000000" pitchFamily="2" charset="0"/>
                <a:ea typeface="#9Slide02 Noi dung dai" panose="02000000000000000000" pitchFamily="2" charset="0"/>
              </a:rPr>
              <a:t>VÍ DỤ</a:t>
            </a:r>
          </a:p>
        </p:txBody>
      </p:sp>
      <p:grpSp>
        <p:nvGrpSpPr>
          <p:cNvPr id="33" name="Group 32">
            <a:extLst>
              <a:ext uri="{FF2B5EF4-FFF2-40B4-BE49-F238E27FC236}">
                <a16:creationId xmlns:a16="http://schemas.microsoft.com/office/drawing/2014/main" id="{C0D5448A-9FC6-44B2-AFFF-960D9810AED2}"/>
              </a:ext>
            </a:extLst>
          </p:cNvPr>
          <p:cNvGrpSpPr/>
          <p:nvPr/>
        </p:nvGrpSpPr>
        <p:grpSpPr>
          <a:xfrm>
            <a:off x="3113957" y="580559"/>
            <a:ext cx="6625129" cy="5609524"/>
            <a:chOff x="509588" y="-95250"/>
            <a:chExt cx="8212137" cy="6953250"/>
          </a:xfrm>
        </p:grpSpPr>
        <p:pic>
          <p:nvPicPr>
            <p:cNvPr id="34" name="Picture 2" descr="Bias and Variance">
              <a:extLst>
                <a:ext uri="{FF2B5EF4-FFF2-40B4-BE49-F238E27FC236}">
                  <a16:creationId xmlns:a16="http://schemas.microsoft.com/office/drawing/2014/main" id="{46181FCA-A75A-4EC6-8EB8-BC844BF37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95250"/>
              <a:ext cx="8212137" cy="695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文字方塊 11">
              <a:extLst>
                <a:ext uri="{FF2B5EF4-FFF2-40B4-BE49-F238E27FC236}">
                  <a16:creationId xmlns:a16="http://schemas.microsoft.com/office/drawing/2014/main" id="{7B23274D-23CF-4FBB-9BF6-7DBEEBCE3B63}"/>
                </a:ext>
              </a:extLst>
            </p:cNvPr>
            <p:cNvSpPr txBox="1">
              <a:spLocks noRot="1" noChangeAspect="1" noMove="1" noResize="1" noEditPoints="1" noAdjustHandles="1" noChangeArrowheads="1" noChangeShapeType="1" noTextEdit="1"/>
            </p:cNvSpPr>
            <p:nvPr/>
          </p:nvSpPr>
          <p:spPr>
            <a:xfrm>
              <a:off x="4731162" y="5937041"/>
              <a:ext cx="331052" cy="520271"/>
            </a:xfrm>
            <a:prstGeom prst="rect">
              <a:avLst/>
            </a:prstGeom>
            <a:blipFill>
              <a:blip r:embed="rId3"/>
              <a:stretch>
                <a:fillRect/>
              </a:stretch>
            </a:blipFill>
          </p:spPr>
          <p:txBody>
            <a:bodyPr/>
            <a:lstStyle/>
            <a:p>
              <a:pPr>
                <a:defRPr/>
              </a:pPr>
              <a:r>
                <a:rPr lang="en-US">
                  <a:noFill/>
                </a:rPr>
                <a:t> </a:t>
              </a:r>
            </a:p>
          </p:txBody>
        </p:sp>
        <p:cxnSp>
          <p:nvCxnSpPr>
            <p:cNvPr id="37" name="直線單箭頭接點 13">
              <a:extLst>
                <a:ext uri="{FF2B5EF4-FFF2-40B4-BE49-F238E27FC236}">
                  <a16:creationId xmlns:a16="http://schemas.microsoft.com/office/drawing/2014/main" id="{30A245AC-4A25-43D3-A90C-DF7F2F5BA11A}"/>
                </a:ext>
              </a:extLst>
            </p:cNvPr>
            <p:cNvCxnSpPr/>
            <p:nvPr/>
          </p:nvCxnSpPr>
          <p:spPr>
            <a:xfrm flipV="1">
              <a:off x="5080000" y="5294313"/>
              <a:ext cx="1389063" cy="833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橢圓 14">
              <a:extLst>
                <a:ext uri="{FF2B5EF4-FFF2-40B4-BE49-F238E27FC236}">
                  <a16:creationId xmlns:a16="http://schemas.microsoft.com/office/drawing/2014/main" id="{5B528EC5-06EA-43E1-A482-0A29CDEE1E64}"/>
                </a:ext>
              </a:extLst>
            </p:cNvPr>
            <p:cNvSpPr/>
            <p:nvPr/>
          </p:nvSpPr>
          <p:spPr>
            <a:xfrm>
              <a:off x="6008688" y="4146550"/>
              <a:ext cx="217487" cy="217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9" name="直線單箭頭接點 17">
              <a:extLst>
                <a:ext uri="{FF2B5EF4-FFF2-40B4-BE49-F238E27FC236}">
                  <a16:creationId xmlns:a16="http://schemas.microsoft.com/office/drawing/2014/main" id="{4ABBAB42-03DB-480D-83CF-7AD17E20B841}"/>
                </a:ext>
              </a:extLst>
            </p:cNvPr>
            <p:cNvCxnSpPr/>
            <p:nvPr/>
          </p:nvCxnSpPr>
          <p:spPr>
            <a:xfrm>
              <a:off x="4968875" y="3684588"/>
              <a:ext cx="1027113" cy="4857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18">
              <a:extLst>
                <a:ext uri="{FF2B5EF4-FFF2-40B4-BE49-F238E27FC236}">
                  <a16:creationId xmlns:a16="http://schemas.microsoft.com/office/drawing/2014/main" id="{BE8A1D5C-CB53-441F-B2F7-D3A1D9402549}"/>
                </a:ext>
              </a:extLst>
            </p:cNvPr>
            <p:cNvSpPr txBox="1">
              <a:spLocks noRot="1" noChangeAspect="1" noMove="1" noResize="1" noEditPoints="1" noAdjustHandles="1" noChangeArrowheads="1" noChangeShapeType="1" noTextEdit="1"/>
            </p:cNvSpPr>
            <p:nvPr/>
          </p:nvSpPr>
          <p:spPr>
            <a:xfrm>
              <a:off x="8002599" y="3376921"/>
              <a:ext cx="505395" cy="492443"/>
            </a:xfrm>
            <a:prstGeom prst="rect">
              <a:avLst/>
            </a:prstGeom>
            <a:blipFill>
              <a:blip r:embed="rId4"/>
              <a:stretch>
                <a:fillRect/>
              </a:stretch>
            </a:blipFill>
          </p:spPr>
          <p:txBody>
            <a:bodyPr/>
            <a:lstStyle/>
            <a:p>
              <a:pPr>
                <a:defRPr/>
              </a:pPr>
              <a:r>
                <a:rPr lang="en-US">
                  <a:noFill/>
                </a:rPr>
                <a:t> </a:t>
              </a:r>
            </a:p>
          </p:txBody>
        </p:sp>
        <p:cxnSp>
          <p:nvCxnSpPr>
            <p:cNvPr id="41" name="直線單箭頭接點 19">
              <a:extLst>
                <a:ext uri="{FF2B5EF4-FFF2-40B4-BE49-F238E27FC236}">
                  <a16:creationId xmlns:a16="http://schemas.microsoft.com/office/drawing/2014/main" id="{A754CD06-F251-4AB8-85F0-DD6AC18864C2}"/>
                </a:ext>
              </a:extLst>
            </p:cNvPr>
            <p:cNvCxnSpPr/>
            <p:nvPr/>
          </p:nvCxnSpPr>
          <p:spPr>
            <a:xfrm flipH="1">
              <a:off x="6783388" y="3633788"/>
              <a:ext cx="1222375" cy="114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22">
              <a:extLst>
                <a:ext uri="{FF2B5EF4-FFF2-40B4-BE49-F238E27FC236}">
                  <a16:creationId xmlns:a16="http://schemas.microsoft.com/office/drawing/2014/main" id="{C3456171-6C79-4D03-9B42-D07F85E21D32}"/>
                </a:ext>
              </a:extLst>
            </p:cNvPr>
            <p:cNvCxnSpPr/>
            <p:nvPr/>
          </p:nvCxnSpPr>
          <p:spPr>
            <a:xfrm flipH="1" flipV="1">
              <a:off x="6216650" y="4341813"/>
              <a:ext cx="366713" cy="714375"/>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線單箭頭接點 25">
              <a:extLst>
                <a:ext uri="{FF2B5EF4-FFF2-40B4-BE49-F238E27FC236}">
                  <a16:creationId xmlns:a16="http://schemas.microsoft.com/office/drawing/2014/main" id="{6E2457F6-C13F-4AC7-9102-E4E3D8B388A5}"/>
                </a:ext>
              </a:extLst>
            </p:cNvPr>
            <p:cNvCxnSpPr/>
            <p:nvPr/>
          </p:nvCxnSpPr>
          <p:spPr>
            <a:xfrm flipV="1">
              <a:off x="6216650" y="3770313"/>
              <a:ext cx="496888" cy="43021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文字方塊 27">
              <a:extLst>
                <a:ext uri="{FF2B5EF4-FFF2-40B4-BE49-F238E27FC236}">
                  <a16:creationId xmlns:a16="http://schemas.microsoft.com/office/drawing/2014/main" id="{1F38646C-4A32-4F9E-B3E4-0E953F08F7F3}"/>
                </a:ext>
              </a:extLst>
            </p:cNvPr>
            <p:cNvSpPr txBox="1"/>
            <p:nvPr/>
          </p:nvSpPr>
          <p:spPr>
            <a:xfrm>
              <a:off x="5062537" y="4672013"/>
              <a:ext cx="1163637" cy="457803"/>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en-US" altLang="zh-TW" dirty="0"/>
                <a:t>Bias</a:t>
              </a:r>
              <a:endParaRPr lang="zh-TW" altLang="en-US" dirty="0"/>
            </a:p>
          </p:txBody>
        </p:sp>
        <p:sp>
          <p:nvSpPr>
            <p:cNvPr id="45" name="文字方塊 29">
              <a:extLst>
                <a:ext uri="{FF2B5EF4-FFF2-40B4-BE49-F238E27FC236}">
                  <a16:creationId xmlns:a16="http://schemas.microsoft.com/office/drawing/2014/main" id="{B0F81230-33DD-4F25-A414-E7D3ECD010BE}"/>
                </a:ext>
              </a:extLst>
            </p:cNvPr>
            <p:cNvSpPr txBox="1"/>
            <p:nvPr/>
          </p:nvSpPr>
          <p:spPr>
            <a:xfrm>
              <a:off x="6583363" y="3986213"/>
              <a:ext cx="1281112" cy="457803"/>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en-US" altLang="zh-TW" dirty="0"/>
                <a:t>Variance</a:t>
              </a:r>
              <a:endParaRPr lang="zh-TW" altLang="en-US" dirty="0"/>
            </a:p>
          </p:txBody>
        </p:sp>
      </p:grpSp>
    </p:spTree>
    <p:extLst>
      <p:ext uri="{BB962C8B-B14F-4D97-AF65-F5344CB8AC3E}">
        <p14:creationId xmlns:p14="http://schemas.microsoft.com/office/powerpoint/2010/main" val="228112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E5914EC3-4A00-467D-BE60-0E6D17694334}"/>
              </a:ext>
            </a:extLst>
          </p:cNvPr>
          <p:cNvSpPr txBox="1">
            <a:spLocks/>
          </p:cNvSpPr>
          <p:nvPr/>
        </p:nvSpPr>
        <p:spPr bwMode="gray">
          <a:xfrm>
            <a:off x="5225011" y="1707034"/>
            <a:ext cx="6106679" cy="530127"/>
          </a:xfrm>
          <a:prstGeom prst="rect">
            <a:avLst/>
          </a:prstGeom>
          <a:blipFill dpi="0" rotWithShape="1">
            <a:blip r:embed="rId2"/>
            <a:srcRect/>
            <a:stretch>
              <a:fillRect/>
            </a:stretch>
          </a:blipFill>
          <a:ln>
            <a:noFill/>
          </a:ln>
          <a:effectLst/>
        </p:spPr>
        <p:txBody>
          <a:bodyPr vert="horz" wrap="square" lIns="144000" tIns="72000" rIns="0" bIns="72000" numCol="1" rtlCol="0" anchor="t" anchorCtr="0" compatLnSpc="1">
            <a:prstTxWarp prst="textNoShape">
              <a:avLst/>
            </a:prstTxWarp>
            <a:spAutoFit/>
          </a:bodyPr>
          <a:lstStyle>
            <a:lvl1pPr marL="0" indent="0" algn="l" defTabSz="914400" rtl="0" eaLnBrk="1" fontAlgn="base" latinLnBrk="0" hangingPunct="1">
              <a:lnSpc>
                <a:spcPct val="100000"/>
              </a:lnSpc>
              <a:spcBef>
                <a:spcPts val="0"/>
              </a:spcBef>
              <a:spcAft>
                <a:spcPts val="0"/>
              </a:spcAft>
              <a:buFont typeface="Arial" panose="020B0604020202020204" pitchFamily="34" charset="0"/>
              <a:buChar char="​"/>
              <a:defRPr sz="2500" kern="0" baseline="0" dirty="0" smtClean="0">
                <a:solidFill>
                  <a:srgbClr val="203864"/>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Char char="​"/>
              <a:defRPr sz="2500" kern="0" baseline="0" dirty="0" smtClean="0">
                <a:solidFill>
                  <a:schemeClr val="accent1">
                    <a:lumMod val="75000"/>
                  </a:schemeClr>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3pPr>
            <a:lvl4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5pPr>
            <a:lvl6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6pPr>
            <a:lvl7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7pPr>
            <a:lvl8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8pPr>
            <a:lvl9pPr marL="0" indent="0" algn="l" defTabSz="914400" rtl="0" eaLnBrk="1" latinLnBrk="0" hangingPunct="1">
              <a:lnSpc>
                <a:spcPct val="100000"/>
              </a:lnSpc>
              <a:spcBef>
                <a:spcPts val="0"/>
              </a:spcBef>
              <a:spcAft>
                <a:spcPts val="0"/>
              </a:spcAft>
              <a:buFont typeface="Arial" panose="020B0604020202020204" pitchFamily="34" charset="0"/>
              <a:buChar char="​"/>
              <a:defRPr sz="2800" kern="1200">
                <a:solidFill>
                  <a:schemeClr val="tx1"/>
                </a:solidFill>
                <a:latin typeface="+mj-lt"/>
                <a:ea typeface="+mj-ea"/>
                <a:cs typeface="+mn-cs"/>
              </a:defRPr>
            </a:lvl9pPr>
          </a:lstStyle>
          <a:p>
            <a:r>
              <a:rPr lang="en-US">
                <a:latin typeface="#9Slide01 Tieu de ngan" panose="00000800000000000000" pitchFamily="2" charset="0"/>
              </a:rPr>
              <a:t>CREDIT SCORING</a:t>
            </a:r>
          </a:p>
        </p:txBody>
      </p:sp>
      <p:sp>
        <p:nvSpPr>
          <p:cNvPr id="9" name="Text Placeholder 6">
            <a:extLst>
              <a:ext uri="{FF2B5EF4-FFF2-40B4-BE49-F238E27FC236}">
                <a16:creationId xmlns:a16="http://schemas.microsoft.com/office/drawing/2014/main" id="{46BD9F13-A699-4A8B-939A-EBBB1D6B21EC}"/>
              </a:ext>
            </a:extLst>
          </p:cNvPr>
          <p:cNvSpPr txBox="1">
            <a:spLocks/>
          </p:cNvSpPr>
          <p:nvPr/>
        </p:nvSpPr>
        <p:spPr bwMode="gray">
          <a:xfrm>
            <a:off x="2648065" y="1707035"/>
            <a:ext cx="2422179" cy="1007181"/>
          </a:xfrm>
          <a:prstGeom prst="rect">
            <a:avLst/>
          </a:prstGeom>
        </p:spPr>
        <p:txBody>
          <a:bodyPr vert="horz" lIns="0" tIns="72000" rIns="0" bIns="72000" rtlCol="0">
            <a:normAutofit/>
          </a:bodyPr>
          <a:lstStyle>
            <a:lvl1pPr marL="0" indent="0" algn="r" defTabSz="914400" rtl="0" eaLnBrk="1" fontAlgn="base" latinLnBrk="0" hangingPunct="1">
              <a:lnSpc>
                <a:spcPct val="100000"/>
              </a:lnSpc>
              <a:spcBef>
                <a:spcPct val="0"/>
              </a:spcBef>
              <a:spcAft>
                <a:spcPct val="0"/>
              </a:spcAft>
              <a:buFont typeface="Arial" panose="020B0604020202020204" pitchFamily="34" charset="0"/>
              <a:buNone/>
              <a:defRPr sz="2500" kern="0" baseline="0">
                <a:solidFill>
                  <a:schemeClr val="accent2"/>
                </a:solidFill>
                <a:latin typeface="Arial" panose="020B0604020202020204" pitchFamily="34" charset="0"/>
                <a:ea typeface="+mj-ea"/>
                <a:cs typeface="Arial" panose="020B0604020202020204" pitchFamily="34" charset="0"/>
              </a:defRPr>
            </a:lvl1pPr>
            <a:lvl2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2pPr>
            <a:lvl3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3pPr>
            <a:lvl4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4pPr>
            <a:lvl5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5pPr>
            <a:lvl6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6pPr>
            <a:lvl7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7pPr>
            <a:lvl8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8pPr>
            <a:lvl9pPr marL="0" indent="0" algn="r" defTabSz="914400" rtl="0" eaLnBrk="1" fontAlgn="base" latinLnBrk="0" hangingPunct="1">
              <a:lnSpc>
                <a:spcPct val="100000"/>
              </a:lnSpc>
              <a:spcBef>
                <a:spcPct val="0"/>
              </a:spcBef>
              <a:spcAft>
                <a:spcPct val="0"/>
              </a:spcAft>
              <a:buFont typeface="Arial" panose="020B0604020202020204" pitchFamily="34" charset="0"/>
              <a:buNone/>
              <a:defRPr sz="2800" kern="0" baseline="0">
                <a:solidFill>
                  <a:schemeClr val="accent3"/>
                </a:solidFill>
                <a:latin typeface="+mj-lt"/>
                <a:ea typeface="+mj-ea"/>
                <a:cs typeface="+mn-cs"/>
              </a:defRPr>
            </a:lvl9pPr>
          </a:lstStyle>
          <a:p>
            <a:r>
              <a:rPr lang="en-US"/>
              <a:t>Phần 2</a:t>
            </a:r>
          </a:p>
        </p:txBody>
      </p:sp>
      <p:pic>
        <p:nvPicPr>
          <p:cNvPr id="9218" name="Picture 2" descr="Best Free Credit Score Websites | Cafe Credit">
            <a:extLst>
              <a:ext uri="{FF2B5EF4-FFF2-40B4-BE49-F238E27FC236}">
                <a16:creationId xmlns:a16="http://schemas.microsoft.com/office/drawing/2014/main" id="{981E48F2-5E95-490F-9816-39F37E399F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63"/>
          <a:stretch/>
        </p:blipFill>
        <p:spPr bwMode="auto">
          <a:xfrm>
            <a:off x="2906684" y="2738847"/>
            <a:ext cx="5647113"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4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653906" y="1707034"/>
            <a:ext cx="6106679" cy="530127"/>
          </a:xfrm>
        </p:spPr>
        <p:txBody>
          <a:bodyPr/>
          <a:lstStyle/>
          <a:p>
            <a:r>
              <a:rPr lang="en-US">
                <a:latin typeface="#9Slide01 Tieu de ngan" panose="00000800000000000000" pitchFamily="2" charset="0"/>
              </a:rPr>
              <a:t>GIỚI THIỆU VỀ MACHINE LEARNING</a:t>
            </a:r>
          </a:p>
        </p:txBody>
      </p:sp>
      <p:sp>
        <p:nvSpPr>
          <p:cNvPr id="7" name="Text Placeholder 6"/>
          <p:cNvSpPr>
            <a:spLocks noGrp="1"/>
          </p:cNvSpPr>
          <p:nvPr>
            <p:ph type="body" sz="quarter" idx="12"/>
          </p:nvPr>
        </p:nvSpPr>
        <p:spPr>
          <a:xfrm>
            <a:off x="1076960" y="1707035"/>
            <a:ext cx="2422179" cy="1007181"/>
          </a:xfrm>
        </p:spPr>
        <p:txBody>
          <a:bodyPr/>
          <a:lstStyle/>
          <a:p>
            <a:r>
              <a:rPr lang="en-US"/>
              <a:t>Phần 1</a:t>
            </a:r>
          </a:p>
        </p:txBody>
      </p:sp>
      <p:pic>
        <p:nvPicPr>
          <p:cNvPr id="4" name="Picture 4">
            <a:extLst>
              <a:ext uri="{FF2B5EF4-FFF2-40B4-BE49-F238E27FC236}">
                <a16:creationId xmlns:a16="http://schemas.microsoft.com/office/drawing/2014/main" id="{D6CB8EB1-2943-4511-9AD7-58861B7149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2598" y="2585380"/>
            <a:ext cx="6726804" cy="3783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213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747685" y="580559"/>
            <a:ext cx="9720931"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VẤN ĐỀ: </a:t>
            </a:r>
            <a:r>
              <a:rPr lang="en-US" sz="2000">
                <a:solidFill>
                  <a:srgbClr val="DD4001"/>
                </a:solidFill>
                <a:latin typeface="#9Slide02 Noi dung dai" panose="02000000000000000000" pitchFamily="2" charset="0"/>
                <a:ea typeface="#9Slide02 Noi dung dai" panose="02000000000000000000" pitchFamily="2" charset="0"/>
              </a:rPr>
              <a:t>Làm thế nào để đánh giá năng lực trả nợ của một ng</a:t>
            </a:r>
            <a:r>
              <a:rPr lang="vi-VN" sz="2000">
                <a:solidFill>
                  <a:srgbClr val="DD4001"/>
                </a:solidFill>
                <a:latin typeface="#9Slide02 Noi dung dai" panose="02000000000000000000" pitchFamily="2" charset="0"/>
                <a:ea typeface="#9Slide02 Noi dung dai" panose="02000000000000000000" pitchFamily="2" charset="0"/>
              </a:rPr>
              <a:t>ư</a:t>
            </a:r>
            <a:r>
              <a:rPr lang="en-US" sz="2000">
                <a:solidFill>
                  <a:srgbClr val="DD4001"/>
                </a:solidFill>
                <a:latin typeface="#9Slide02 Noi dung dai" panose="02000000000000000000" pitchFamily="2" charset="0"/>
                <a:ea typeface="#9Slide02 Noi dung dai" panose="02000000000000000000" pitchFamily="2" charset="0"/>
              </a:rPr>
              <a:t>ời muốn vay tín dụng?</a:t>
            </a:r>
          </a:p>
        </p:txBody>
      </p:sp>
      <p:pic>
        <p:nvPicPr>
          <p:cNvPr id="9" name="Picture 8">
            <a:extLst>
              <a:ext uri="{FF2B5EF4-FFF2-40B4-BE49-F238E27FC236}">
                <a16:creationId xmlns:a16="http://schemas.microsoft.com/office/drawing/2014/main" id="{4BC5661E-E528-4F37-BAC4-5F472B9C3051}"/>
              </a:ext>
            </a:extLst>
          </p:cNvPr>
          <p:cNvPicPr>
            <a:picLocks noChangeAspect="1"/>
          </p:cNvPicPr>
          <p:nvPr/>
        </p:nvPicPr>
        <p:blipFill>
          <a:blip r:embed="rId2"/>
          <a:stretch>
            <a:fillRect/>
          </a:stretch>
        </p:blipFill>
        <p:spPr>
          <a:xfrm>
            <a:off x="1747685" y="2288016"/>
            <a:ext cx="1512711" cy="2020711"/>
          </a:xfrm>
          <a:prstGeom prst="rect">
            <a:avLst/>
          </a:prstGeom>
        </p:spPr>
      </p:pic>
      <p:pic>
        <p:nvPicPr>
          <p:cNvPr id="10" name="Picture 9">
            <a:extLst>
              <a:ext uri="{FF2B5EF4-FFF2-40B4-BE49-F238E27FC236}">
                <a16:creationId xmlns:a16="http://schemas.microsoft.com/office/drawing/2014/main" id="{BF191837-095C-4BFF-82F6-FEF67B8E3278}"/>
              </a:ext>
            </a:extLst>
          </p:cNvPr>
          <p:cNvPicPr>
            <a:picLocks noChangeAspect="1"/>
          </p:cNvPicPr>
          <p:nvPr/>
        </p:nvPicPr>
        <p:blipFill>
          <a:blip r:embed="rId3"/>
          <a:stretch>
            <a:fillRect/>
          </a:stretch>
        </p:blipFill>
        <p:spPr>
          <a:xfrm>
            <a:off x="5586550" y="2197705"/>
            <a:ext cx="1512711" cy="2111022"/>
          </a:xfrm>
          <a:prstGeom prst="rect">
            <a:avLst/>
          </a:prstGeom>
        </p:spPr>
      </p:pic>
      <p:pic>
        <p:nvPicPr>
          <p:cNvPr id="11" name="Picture 10">
            <a:extLst>
              <a:ext uri="{FF2B5EF4-FFF2-40B4-BE49-F238E27FC236}">
                <a16:creationId xmlns:a16="http://schemas.microsoft.com/office/drawing/2014/main" id="{4898A371-3281-4231-9300-D4FFC36926CF}"/>
              </a:ext>
            </a:extLst>
          </p:cNvPr>
          <p:cNvPicPr>
            <a:picLocks noChangeAspect="1"/>
          </p:cNvPicPr>
          <p:nvPr/>
        </p:nvPicPr>
        <p:blipFill>
          <a:blip r:embed="rId4"/>
          <a:stretch>
            <a:fillRect/>
          </a:stretch>
        </p:blipFill>
        <p:spPr>
          <a:xfrm>
            <a:off x="9425416" y="2265438"/>
            <a:ext cx="1512711" cy="2043289"/>
          </a:xfrm>
          <a:prstGeom prst="rect">
            <a:avLst/>
          </a:prstGeom>
        </p:spPr>
      </p:pic>
      <p:pic>
        <p:nvPicPr>
          <p:cNvPr id="12" name="Picture 11">
            <a:extLst>
              <a:ext uri="{FF2B5EF4-FFF2-40B4-BE49-F238E27FC236}">
                <a16:creationId xmlns:a16="http://schemas.microsoft.com/office/drawing/2014/main" id="{A847616E-0C5D-4568-AB82-892A5260BAE5}"/>
              </a:ext>
            </a:extLst>
          </p:cNvPr>
          <p:cNvPicPr>
            <a:picLocks noChangeAspect="1"/>
          </p:cNvPicPr>
          <p:nvPr/>
        </p:nvPicPr>
        <p:blipFill>
          <a:blip r:embed="rId5"/>
          <a:stretch>
            <a:fillRect/>
          </a:stretch>
        </p:blipFill>
        <p:spPr>
          <a:xfrm>
            <a:off x="1917750" y="4554781"/>
            <a:ext cx="1101625" cy="1623626"/>
          </a:xfrm>
          <a:prstGeom prst="rect">
            <a:avLst/>
          </a:prstGeom>
        </p:spPr>
      </p:pic>
      <p:grpSp>
        <p:nvGrpSpPr>
          <p:cNvPr id="99" name="Group 98">
            <a:extLst>
              <a:ext uri="{FF2B5EF4-FFF2-40B4-BE49-F238E27FC236}">
                <a16:creationId xmlns:a16="http://schemas.microsoft.com/office/drawing/2014/main" id="{27755543-9E32-46CF-B928-458589B476D0}"/>
              </a:ext>
            </a:extLst>
          </p:cNvPr>
          <p:cNvGrpSpPr/>
          <p:nvPr/>
        </p:nvGrpSpPr>
        <p:grpSpPr>
          <a:xfrm>
            <a:off x="5762024" y="4554781"/>
            <a:ext cx="1161761" cy="1623626"/>
            <a:chOff x="5654675" y="4602162"/>
            <a:chExt cx="1376363" cy="2028824"/>
          </a:xfrm>
        </p:grpSpPr>
        <p:sp>
          <p:nvSpPr>
            <p:cNvPr id="16" name="AutoShape 3">
              <a:extLst>
                <a:ext uri="{FF2B5EF4-FFF2-40B4-BE49-F238E27FC236}">
                  <a16:creationId xmlns:a16="http://schemas.microsoft.com/office/drawing/2014/main" id="{D6B3331F-4C46-4D59-8269-019883AB255C}"/>
                </a:ext>
              </a:extLst>
            </p:cNvPr>
            <p:cNvSpPr>
              <a:spLocks noChangeAspect="1" noChangeArrowheads="1" noTextEdit="1"/>
            </p:cNvSpPr>
            <p:nvPr/>
          </p:nvSpPr>
          <p:spPr bwMode="auto">
            <a:xfrm>
              <a:off x="5654675" y="4602162"/>
              <a:ext cx="1376363"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8A075EC5-C5C2-435F-8776-B61116A2650D}"/>
                </a:ext>
              </a:extLst>
            </p:cNvPr>
            <p:cNvSpPr>
              <a:spLocks/>
            </p:cNvSpPr>
            <p:nvPr/>
          </p:nvSpPr>
          <p:spPr bwMode="auto">
            <a:xfrm>
              <a:off x="6199188" y="4602162"/>
              <a:ext cx="282575" cy="90487"/>
            </a:xfrm>
            <a:custGeom>
              <a:avLst/>
              <a:gdLst>
                <a:gd name="T0" fmla="*/ 11 w 178"/>
                <a:gd name="T1" fmla="*/ 57 h 57"/>
                <a:gd name="T2" fmla="*/ 0 w 178"/>
                <a:gd name="T3" fmla="*/ 0 h 57"/>
                <a:gd name="T4" fmla="*/ 178 w 178"/>
                <a:gd name="T5" fmla="*/ 0 h 57"/>
                <a:gd name="T6" fmla="*/ 168 w 178"/>
                <a:gd name="T7" fmla="*/ 57 h 57"/>
                <a:gd name="T8" fmla="*/ 11 w 178"/>
                <a:gd name="T9" fmla="*/ 57 h 57"/>
              </a:gdLst>
              <a:ahLst/>
              <a:cxnLst>
                <a:cxn ang="0">
                  <a:pos x="T0" y="T1"/>
                </a:cxn>
                <a:cxn ang="0">
                  <a:pos x="T2" y="T3"/>
                </a:cxn>
                <a:cxn ang="0">
                  <a:pos x="T4" y="T5"/>
                </a:cxn>
                <a:cxn ang="0">
                  <a:pos x="T6" y="T7"/>
                </a:cxn>
                <a:cxn ang="0">
                  <a:pos x="T8" y="T9"/>
                </a:cxn>
              </a:cxnLst>
              <a:rect l="0" t="0" r="r" b="b"/>
              <a:pathLst>
                <a:path w="178" h="57">
                  <a:moveTo>
                    <a:pt x="11" y="57"/>
                  </a:moveTo>
                  <a:lnTo>
                    <a:pt x="0" y="0"/>
                  </a:lnTo>
                  <a:lnTo>
                    <a:pt x="178" y="0"/>
                  </a:lnTo>
                  <a:lnTo>
                    <a:pt x="168" y="57"/>
                  </a:lnTo>
                  <a:lnTo>
                    <a:pt x="11" y="57"/>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D4D8D598-D444-497F-89B3-37D25F57E422}"/>
                </a:ext>
              </a:extLst>
            </p:cNvPr>
            <p:cNvSpPr>
              <a:spLocks/>
            </p:cNvSpPr>
            <p:nvPr/>
          </p:nvSpPr>
          <p:spPr bwMode="auto">
            <a:xfrm>
              <a:off x="6199188" y="4602162"/>
              <a:ext cx="282575" cy="90487"/>
            </a:xfrm>
            <a:custGeom>
              <a:avLst/>
              <a:gdLst>
                <a:gd name="T0" fmla="*/ 11 w 178"/>
                <a:gd name="T1" fmla="*/ 57 h 57"/>
                <a:gd name="T2" fmla="*/ 0 w 178"/>
                <a:gd name="T3" fmla="*/ 0 h 57"/>
                <a:gd name="T4" fmla="*/ 178 w 178"/>
                <a:gd name="T5" fmla="*/ 0 h 57"/>
                <a:gd name="T6" fmla="*/ 168 w 178"/>
                <a:gd name="T7" fmla="*/ 57 h 57"/>
                <a:gd name="T8" fmla="*/ 11 w 178"/>
                <a:gd name="T9" fmla="*/ 57 h 57"/>
              </a:gdLst>
              <a:ahLst/>
              <a:cxnLst>
                <a:cxn ang="0">
                  <a:pos x="T0" y="T1"/>
                </a:cxn>
                <a:cxn ang="0">
                  <a:pos x="T2" y="T3"/>
                </a:cxn>
                <a:cxn ang="0">
                  <a:pos x="T4" y="T5"/>
                </a:cxn>
                <a:cxn ang="0">
                  <a:pos x="T6" y="T7"/>
                </a:cxn>
                <a:cxn ang="0">
                  <a:pos x="T8" y="T9"/>
                </a:cxn>
              </a:cxnLst>
              <a:rect l="0" t="0" r="r" b="b"/>
              <a:pathLst>
                <a:path w="178" h="57">
                  <a:moveTo>
                    <a:pt x="11" y="57"/>
                  </a:moveTo>
                  <a:lnTo>
                    <a:pt x="0" y="0"/>
                  </a:lnTo>
                  <a:lnTo>
                    <a:pt x="178" y="0"/>
                  </a:lnTo>
                  <a:lnTo>
                    <a:pt x="168" y="57"/>
                  </a:lnTo>
                  <a:lnTo>
                    <a:pt x="11" y="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8" name="Group 97">
              <a:extLst>
                <a:ext uri="{FF2B5EF4-FFF2-40B4-BE49-F238E27FC236}">
                  <a16:creationId xmlns:a16="http://schemas.microsoft.com/office/drawing/2014/main" id="{9A032772-90BC-455D-BF3D-135A9F1C03F6}"/>
                </a:ext>
              </a:extLst>
            </p:cNvPr>
            <p:cNvGrpSpPr/>
            <p:nvPr/>
          </p:nvGrpSpPr>
          <p:grpSpPr>
            <a:xfrm>
              <a:off x="5654675" y="4692649"/>
              <a:ext cx="1374775" cy="1938337"/>
              <a:chOff x="5654675" y="4692649"/>
              <a:chExt cx="1374775" cy="1938337"/>
            </a:xfrm>
          </p:grpSpPr>
          <p:sp>
            <p:nvSpPr>
              <p:cNvPr id="17" name="Rectangle 5">
                <a:extLst>
                  <a:ext uri="{FF2B5EF4-FFF2-40B4-BE49-F238E27FC236}">
                    <a16:creationId xmlns:a16="http://schemas.microsoft.com/office/drawing/2014/main" id="{51AA741C-DA26-4D4A-9CC3-E7D93369A473}"/>
                  </a:ext>
                </a:extLst>
              </p:cNvPr>
              <p:cNvSpPr>
                <a:spLocks noChangeArrowheads="1"/>
              </p:cNvSpPr>
              <p:nvPr/>
            </p:nvSpPr>
            <p:spPr bwMode="auto">
              <a:xfrm>
                <a:off x="5654675" y="4751387"/>
                <a:ext cx="1374775" cy="1879599"/>
              </a:xfrm>
              <a:prstGeom prst="rect">
                <a:avLst/>
              </a:prstGeom>
              <a:solidFill>
                <a:srgbClr val="45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8921D642-2F1A-49B5-A019-433885566437}"/>
                  </a:ext>
                </a:extLst>
              </p:cNvPr>
              <p:cNvSpPr>
                <a:spLocks/>
              </p:cNvSpPr>
              <p:nvPr/>
            </p:nvSpPr>
            <p:spPr bwMode="auto">
              <a:xfrm>
                <a:off x="5768975" y="4827587"/>
                <a:ext cx="1204913" cy="1692274"/>
              </a:xfrm>
              <a:custGeom>
                <a:avLst/>
                <a:gdLst>
                  <a:gd name="T0" fmla="*/ 759 w 759"/>
                  <a:gd name="T1" fmla="*/ 1066 h 1066"/>
                  <a:gd name="T2" fmla="*/ 600 w 759"/>
                  <a:gd name="T3" fmla="*/ 1066 h 1066"/>
                  <a:gd name="T4" fmla="*/ 0 w 759"/>
                  <a:gd name="T5" fmla="*/ 1066 h 1066"/>
                  <a:gd name="T6" fmla="*/ 0 w 759"/>
                  <a:gd name="T7" fmla="*/ 0 h 1066"/>
                  <a:gd name="T8" fmla="*/ 759 w 759"/>
                  <a:gd name="T9" fmla="*/ 0 h 1066"/>
                  <a:gd name="T10" fmla="*/ 759 w 759"/>
                  <a:gd name="T11" fmla="*/ 933 h 1066"/>
                  <a:gd name="T12" fmla="*/ 759 w 759"/>
                  <a:gd name="T13" fmla="*/ 1066 h 1066"/>
                </a:gdLst>
                <a:ahLst/>
                <a:cxnLst>
                  <a:cxn ang="0">
                    <a:pos x="T0" y="T1"/>
                  </a:cxn>
                  <a:cxn ang="0">
                    <a:pos x="T2" y="T3"/>
                  </a:cxn>
                  <a:cxn ang="0">
                    <a:pos x="T4" y="T5"/>
                  </a:cxn>
                  <a:cxn ang="0">
                    <a:pos x="T6" y="T7"/>
                  </a:cxn>
                  <a:cxn ang="0">
                    <a:pos x="T8" y="T9"/>
                  </a:cxn>
                  <a:cxn ang="0">
                    <a:pos x="T10" y="T11"/>
                  </a:cxn>
                  <a:cxn ang="0">
                    <a:pos x="T12" y="T13"/>
                  </a:cxn>
                </a:cxnLst>
                <a:rect l="0" t="0" r="r" b="b"/>
                <a:pathLst>
                  <a:path w="759" h="1066">
                    <a:moveTo>
                      <a:pt x="759" y="1066"/>
                    </a:moveTo>
                    <a:lnTo>
                      <a:pt x="600" y="1066"/>
                    </a:lnTo>
                    <a:lnTo>
                      <a:pt x="0" y="1066"/>
                    </a:lnTo>
                    <a:lnTo>
                      <a:pt x="0" y="0"/>
                    </a:lnTo>
                    <a:lnTo>
                      <a:pt x="759" y="0"/>
                    </a:lnTo>
                    <a:lnTo>
                      <a:pt x="759" y="933"/>
                    </a:lnTo>
                    <a:lnTo>
                      <a:pt x="759" y="106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0FC6D87C-76C3-4B43-991E-050102583A96}"/>
                  </a:ext>
                </a:extLst>
              </p:cNvPr>
              <p:cNvSpPr>
                <a:spLocks/>
              </p:cNvSpPr>
              <p:nvPr/>
            </p:nvSpPr>
            <p:spPr bwMode="auto">
              <a:xfrm>
                <a:off x="5761038" y="4803774"/>
                <a:ext cx="1195388" cy="1684337"/>
              </a:xfrm>
              <a:custGeom>
                <a:avLst/>
                <a:gdLst>
                  <a:gd name="T0" fmla="*/ 753 w 753"/>
                  <a:gd name="T1" fmla="*/ 1061 h 1061"/>
                  <a:gd name="T2" fmla="*/ 594 w 753"/>
                  <a:gd name="T3" fmla="*/ 1061 h 1061"/>
                  <a:gd name="T4" fmla="*/ 0 w 753"/>
                  <a:gd name="T5" fmla="*/ 1061 h 1061"/>
                  <a:gd name="T6" fmla="*/ 0 w 753"/>
                  <a:gd name="T7" fmla="*/ 0 h 1061"/>
                  <a:gd name="T8" fmla="*/ 753 w 753"/>
                  <a:gd name="T9" fmla="*/ 0 h 1061"/>
                  <a:gd name="T10" fmla="*/ 753 w 753"/>
                  <a:gd name="T11" fmla="*/ 928 h 1061"/>
                  <a:gd name="T12" fmla="*/ 753 w 753"/>
                  <a:gd name="T13" fmla="*/ 1061 h 1061"/>
                </a:gdLst>
                <a:ahLst/>
                <a:cxnLst>
                  <a:cxn ang="0">
                    <a:pos x="T0" y="T1"/>
                  </a:cxn>
                  <a:cxn ang="0">
                    <a:pos x="T2" y="T3"/>
                  </a:cxn>
                  <a:cxn ang="0">
                    <a:pos x="T4" y="T5"/>
                  </a:cxn>
                  <a:cxn ang="0">
                    <a:pos x="T6" y="T7"/>
                  </a:cxn>
                  <a:cxn ang="0">
                    <a:pos x="T8" y="T9"/>
                  </a:cxn>
                  <a:cxn ang="0">
                    <a:pos x="T10" y="T11"/>
                  </a:cxn>
                  <a:cxn ang="0">
                    <a:pos x="T12" y="T13"/>
                  </a:cxn>
                </a:cxnLst>
                <a:rect l="0" t="0" r="r" b="b"/>
                <a:pathLst>
                  <a:path w="753" h="1061">
                    <a:moveTo>
                      <a:pt x="753" y="1061"/>
                    </a:moveTo>
                    <a:lnTo>
                      <a:pt x="594" y="1061"/>
                    </a:lnTo>
                    <a:lnTo>
                      <a:pt x="0" y="1061"/>
                    </a:lnTo>
                    <a:lnTo>
                      <a:pt x="0" y="0"/>
                    </a:lnTo>
                    <a:lnTo>
                      <a:pt x="753" y="0"/>
                    </a:lnTo>
                    <a:lnTo>
                      <a:pt x="753" y="928"/>
                    </a:lnTo>
                    <a:lnTo>
                      <a:pt x="753" y="1061"/>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0C5B9330-282A-4CA5-B227-ABCEC9DB2A6C}"/>
                  </a:ext>
                </a:extLst>
              </p:cNvPr>
              <p:cNvSpPr>
                <a:spLocks/>
              </p:cNvSpPr>
              <p:nvPr/>
            </p:nvSpPr>
            <p:spPr bwMode="auto">
              <a:xfrm>
                <a:off x="5740400" y="4808537"/>
                <a:ext cx="1204913" cy="1660524"/>
              </a:xfrm>
              <a:custGeom>
                <a:avLst/>
                <a:gdLst>
                  <a:gd name="T0" fmla="*/ 685 w 759"/>
                  <a:gd name="T1" fmla="*/ 975 h 1046"/>
                  <a:gd name="T2" fmla="*/ 598 w 759"/>
                  <a:gd name="T3" fmla="*/ 1046 h 1046"/>
                  <a:gd name="T4" fmla="*/ 0 w 759"/>
                  <a:gd name="T5" fmla="*/ 1046 h 1046"/>
                  <a:gd name="T6" fmla="*/ 0 w 759"/>
                  <a:gd name="T7" fmla="*/ 0 h 1046"/>
                  <a:gd name="T8" fmla="*/ 759 w 759"/>
                  <a:gd name="T9" fmla="*/ 0 h 1046"/>
                  <a:gd name="T10" fmla="*/ 759 w 759"/>
                  <a:gd name="T11" fmla="*/ 916 h 1046"/>
                  <a:gd name="T12" fmla="*/ 685 w 759"/>
                  <a:gd name="T13" fmla="*/ 975 h 1046"/>
                </a:gdLst>
                <a:ahLst/>
                <a:cxnLst>
                  <a:cxn ang="0">
                    <a:pos x="T0" y="T1"/>
                  </a:cxn>
                  <a:cxn ang="0">
                    <a:pos x="T2" y="T3"/>
                  </a:cxn>
                  <a:cxn ang="0">
                    <a:pos x="T4" y="T5"/>
                  </a:cxn>
                  <a:cxn ang="0">
                    <a:pos x="T6" y="T7"/>
                  </a:cxn>
                  <a:cxn ang="0">
                    <a:pos x="T8" y="T9"/>
                  </a:cxn>
                  <a:cxn ang="0">
                    <a:pos x="T10" y="T11"/>
                  </a:cxn>
                  <a:cxn ang="0">
                    <a:pos x="T12" y="T13"/>
                  </a:cxn>
                </a:cxnLst>
                <a:rect l="0" t="0" r="r" b="b"/>
                <a:pathLst>
                  <a:path w="759" h="1046">
                    <a:moveTo>
                      <a:pt x="685" y="975"/>
                    </a:moveTo>
                    <a:lnTo>
                      <a:pt x="598" y="1046"/>
                    </a:lnTo>
                    <a:lnTo>
                      <a:pt x="0" y="1046"/>
                    </a:lnTo>
                    <a:lnTo>
                      <a:pt x="0" y="0"/>
                    </a:lnTo>
                    <a:lnTo>
                      <a:pt x="759" y="0"/>
                    </a:lnTo>
                    <a:lnTo>
                      <a:pt x="759" y="916"/>
                    </a:lnTo>
                    <a:lnTo>
                      <a:pt x="685" y="975"/>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D0357816-BD81-4F7A-9E0A-0EFB107C27C9}"/>
                  </a:ext>
                </a:extLst>
              </p:cNvPr>
              <p:cNvSpPr>
                <a:spLocks/>
              </p:cNvSpPr>
              <p:nvPr/>
            </p:nvSpPr>
            <p:spPr bwMode="auto">
              <a:xfrm>
                <a:off x="5738813" y="4806949"/>
                <a:ext cx="1206500" cy="1662112"/>
              </a:xfrm>
              <a:custGeom>
                <a:avLst/>
                <a:gdLst>
                  <a:gd name="T0" fmla="*/ 769 w 853"/>
                  <a:gd name="T1" fmla="*/ 1096 h 1176"/>
                  <a:gd name="T2" fmla="*/ 774 w 853"/>
                  <a:gd name="T3" fmla="*/ 1092 h 1176"/>
                  <a:gd name="T4" fmla="*/ 790 w 853"/>
                  <a:gd name="T5" fmla="*/ 1079 h 1176"/>
                  <a:gd name="T6" fmla="*/ 851 w 853"/>
                  <a:gd name="T7" fmla="*/ 1029 h 1176"/>
                  <a:gd name="T8" fmla="*/ 851 w 853"/>
                  <a:gd name="T9" fmla="*/ 1029 h 1176"/>
                  <a:gd name="T10" fmla="*/ 851 w 853"/>
                  <a:gd name="T11" fmla="*/ 1 h 1176"/>
                  <a:gd name="T12" fmla="*/ 852 w 853"/>
                  <a:gd name="T13" fmla="*/ 2 h 1176"/>
                  <a:gd name="T14" fmla="*/ 8 w 853"/>
                  <a:gd name="T15" fmla="*/ 3 h 1176"/>
                  <a:gd name="T16" fmla="*/ 1 w 853"/>
                  <a:gd name="T17" fmla="*/ 3 h 1176"/>
                  <a:gd name="T18" fmla="*/ 2 w 853"/>
                  <a:gd name="T19" fmla="*/ 1 h 1176"/>
                  <a:gd name="T20" fmla="*/ 2 w 853"/>
                  <a:gd name="T21" fmla="*/ 1175 h 1176"/>
                  <a:gd name="T22" fmla="*/ 1 w 853"/>
                  <a:gd name="T23" fmla="*/ 1174 h 1176"/>
                  <a:gd name="T24" fmla="*/ 672 w 853"/>
                  <a:gd name="T25" fmla="*/ 1175 h 1176"/>
                  <a:gd name="T26" fmla="*/ 672 w 853"/>
                  <a:gd name="T27" fmla="*/ 1175 h 1176"/>
                  <a:gd name="T28" fmla="*/ 745 w 853"/>
                  <a:gd name="T29" fmla="*/ 1116 h 1176"/>
                  <a:gd name="T30" fmla="*/ 763 w 853"/>
                  <a:gd name="T31" fmla="*/ 1101 h 1176"/>
                  <a:gd name="T32" fmla="*/ 769 w 853"/>
                  <a:gd name="T33" fmla="*/ 1096 h 1176"/>
                  <a:gd name="T34" fmla="*/ 763 w 853"/>
                  <a:gd name="T35" fmla="*/ 1101 h 1176"/>
                  <a:gd name="T36" fmla="*/ 745 w 853"/>
                  <a:gd name="T37" fmla="*/ 1116 h 1176"/>
                  <a:gd name="T38" fmla="*/ 672 w 853"/>
                  <a:gd name="T39" fmla="*/ 1175 h 1176"/>
                  <a:gd name="T40" fmla="*/ 672 w 853"/>
                  <a:gd name="T41" fmla="*/ 1175 h 1176"/>
                  <a:gd name="T42" fmla="*/ 672 w 853"/>
                  <a:gd name="T43" fmla="*/ 1175 h 1176"/>
                  <a:gd name="T44" fmla="*/ 1 w 853"/>
                  <a:gd name="T45" fmla="*/ 1176 h 1176"/>
                  <a:gd name="T46" fmla="*/ 0 w 853"/>
                  <a:gd name="T47" fmla="*/ 1176 h 1176"/>
                  <a:gd name="T48" fmla="*/ 0 w 853"/>
                  <a:gd name="T49" fmla="*/ 1175 h 1176"/>
                  <a:gd name="T50" fmla="*/ 0 w 853"/>
                  <a:gd name="T51" fmla="*/ 1 h 1176"/>
                  <a:gd name="T52" fmla="*/ 0 w 853"/>
                  <a:gd name="T53" fmla="*/ 0 h 1176"/>
                  <a:gd name="T54" fmla="*/ 1 w 853"/>
                  <a:gd name="T55" fmla="*/ 0 h 1176"/>
                  <a:gd name="T56" fmla="*/ 8 w 853"/>
                  <a:gd name="T57" fmla="*/ 0 h 1176"/>
                  <a:gd name="T58" fmla="*/ 852 w 853"/>
                  <a:gd name="T59" fmla="*/ 1 h 1176"/>
                  <a:gd name="T60" fmla="*/ 853 w 853"/>
                  <a:gd name="T61" fmla="*/ 1 h 1176"/>
                  <a:gd name="T62" fmla="*/ 853 w 853"/>
                  <a:gd name="T63" fmla="*/ 1 h 1176"/>
                  <a:gd name="T64" fmla="*/ 852 w 853"/>
                  <a:gd name="T65" fmla="*/ 1029 h 1176"/>
                  <a:gd name="T66" fmla="*/ 852 w 853"/>
                  <a:gd name="T67" fmla="*/ 1029 h 1176"/>
                  <a:gd name="T68" fmla="*/ 852 w 853"/>
                  <a:gd name="T69" fmla="*/ 1029 h 1176"/>
                  <a:gd name="T70" fmla="*/ 790 w 853"/>
                  <a:gd name="T71" fmla="*/ 1079 h 1176"/>
                  <a:gd name="T72" fmla="*/ 774 w 853"/>
                  <a:gd name="T73" fmla="*/ 1092 h 1176"/>
                  <a:gd name="T74" fmla="*/ 769 w 853"/>
                  <a:gd name="T75" fmla="*/ 109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1176">
                    <a:moveTo>
                      <a:pt x="769" y="1096"/>
                    </a:moveTo>
                    <a:cubicBezTo>
                      <a:pt x="769" y="1096"/>
                      <a:pt x="771" y="1094"/>
                      <a:pt x="774" y="1092"/>
                    </a:cubicBezTo>
                    <a:cubicBezTo>
                      <a:pt x="778" y="1089"/>
                      <a:pt x="783" y="1084"/>
                      <a:pt x="790" y="1079"/>
                    </a:cubicBezTo>
                    <a:cubicBezTo>
                      <a:pt x="804" y="1068"/>
                      <a:pt x="824" y="1051"/>
                      <a:pt x="851" y="1029"/>
                    </a:cubicBezTo>
                    <a:cubicBezTo>
                      <a:pt x="851" y="1029"/>
                      <a:pt x="851" y="1029"/>
                      <a:pt x="851" y="1029"/>
                    </a:cubicBezTo>
                    <a:cubicBezTo>
                      <a:pt x="851" y="860"/>
                      <a:pt x="851" y="485"/>
                      <a:pt x="851" y="1"/>
                    </a:cubicBezTo>
                    <a:cubicBezTo>
                      <a:pt x="852" y="2"/>
                      <a:pt x="852" y="2"/>
                      <a:pt x="852" y="2"/>
                    </a:cubicBezTo>
                    <a:cubicBezTo>
                      <a:pt x="598" y="2"/>
                      <a:pt x="311" y="2"/>
                      <a:pt x="8" y="3"/>
                    </a:cubicBezTo>
                    <a:cubicBezTo>
                      <a:pt x="6" y="3"/>
                      <a:pt x="3" y="3"/>
                      <a:pt x="1" y="3"/>
                    </a:cubicBezTo>
                    <a:cubicBezTo>
                      <a:pt x="2" y="1"/>
                      <a:pt x="2" y="1"/>
                      <a:pt x="2" y="1"/>
                    </a:cubicBezTo>
                    <a:cubicBezTo>
                      <a:pt x="2" y="443"/>
                      <a:pt x="2" y="850"/>
                      <a:pt x="2" y="1175"/>
                    </a:cubicBezTo>
                    <a:cubicBezTo>
                      <a:pt x="1" y="1174"/>
                      <a:pt x="1" y="1174"/>
                      <a:pt x="1" y="1174"/>
                    </a:cubicBezTo>
                    <a:cubicBezTo>
                      <a:pt x="307" y="1174"/>
                      <a:pt x="543" y="1175"/>
                      <a:pt x="672" y="1175"/>
                    </a:cubicBezTo>
                    <a:cubicBezTo>
                      <a:pt x="672" y="1175"/>
                      <a:pt x="672" y="1175"/>
                      <a:pt x="672" y="1175"/>
                    </a:cubicBezTo>
                    <a:cubicBezTo>
                      <a:pt x="704" y="1148"/>
                      <a:pt x="728" y="1129"/>
                      <a:pt x="745" y="1116"/>
                    </a:cubicBezTo>
                    <a:cubicBezTo>
                      <a:pt x="753" y="1109"/>
                      <a:pt x="759" y="1104"/>
                      <a:pt x="763" y="1101"/>
                    </a:cubicBezTo>
                    <a:cubicBezTo>
                      <a:pt x="767" y="1097"/>
                      <a:pt x="769" y="1096"/>
                      <a:pt x="769" y="1096"/>
                    </a:cubicBezTo>
                    <a:cubicBezTo>
                      <a:pt x="769" y="1096"/>
                      <a:pt x="767" y="1098"/>
                      <a:pt x="763" y="1101"/>
                    </a:cubicBezTo>
                    <a:cubicBezTo>
                      <a:pt x="759" y="1104"/>
                      <a:pt x="753" y="1109"/>
                      <a:pt x="745" y="1116"/>
                    </a:cubicBezTo>
                    <a:cubicBezTo>
                      <a:pt x="729" y="1129"/>
                      <a:pt x="705" y="1149"/>
                      <a:pt x="672" y="1175"/>
                    </a:cubicBezTo>
                    <a:cubicBezTo>
                      <a:pt x="672" y="1175"/>
                      <a:pt x="672" y="1175"/>
                      <a:pt x="672" y="1175"/>
                    </a:cubicBezTo>
                    <a:cubicBezTo>
                      <a:pt x="672" y="1175"/>
                      <a:pt x="672" y="1175"/>
                      <a:pt x="672" y="1175"/>
                    </a:cubicBezTo>
                    <a:cubicBezTo>
                      <a:pt x="543" y="1175"/>
                      <a:pt x="307" y="1176"/>
                      <a:pt x="1" y="1176"/>
                    </a:cubicBezTo>
                    <a:cubicBezTo>
                      <a:pt x="0" y="1176"/>
                      <a:pt x="0" y="1176"/>
                      <a:pt x="0" y="1176"/>
                    </a:cubicBezTo>
                    <a:cubicBezTo>
                      <a:pt x="0" y="1175"/>
                      <a:pt x="0" y="1175"/>
                      <a:pt x="0" y="1175"/>
                    </a:cubicBezTo>
                    <a:cubicBezTo>
                      <a:pt x="0" y="850"/>
                      <a:pt x="0" y="443"/>
                      <a:pt x="0" y="1"/>
                    </a:cubicBezTo>
                    <a:cubicBezTo>
                      <a:pt x="0" y="0"/>
                      <a:pt x="0" y="0"/>
                      <a:pt x="0" y="0"/>
                    </a:cubicBezTo>
                    <a:cubicBezTo>
                      <a:pt x="1" y="0"/>
                      <a:pt x="1" y="0"/>
                      <a:pt x="1" y="0"/>
                    </a:cubicBezTo>
                    <a:cubicBezTo>
                      <a:pt x="3" y="0"/>
                      <a:pt x="6" y="0"/>
                      <a:pt x="8" y="0"/>
                    </a:cubicBezTo>
                    <a:cubicBezTo>
                      <a:pt x="311" y="0"/>
                      <a:pt x="598" y="0"/>
                      <a:pt x="852" y="1"/>
                    </a:cubicBezTo>
                    <a:cubicBezTo>
                      <a:pt x="853" y="1"/>
                      <a:pt x="853" y="1"/>
                      <a:pt x="853" y="1"/>
                    </a:cubicBezTo>
                    <a:cubicBezTo>
                      <a:pt x="853" y="1"/>
                      <a:pt x="853" y="1"/>
                      <a:pt x="853" y="1"/>
                    </a:cubicBezTo>
                    <a:cubicBezTo>
                      <a:pt x="852" y="485"/>
                      <a:pt x="852" y="860"/>
                      <a:pt x="852" y="1029"/>
                    </a:cubicBezTo>
                    <a:cubicBezTo>
                      <a:pt x="852" y="1029"/>
                      <a:pt x="852" y="1029"/>
                      <a:pt x="852" y="1029"/>
                    </a:cubicBezTo>
                    <a:cubicBezTo>
                      <a:pt x="852" y="1029"/>
                      <a:pt x="852" y="1029"/>
                      <a:pt x="852" y="1029"/>
                    </a:cubicBezTo>
                    <a:cubicBezTo>
                      <a:pt x="825" y="1051"/>
                      <a:pt x="804" y="1068"/>
                      <a:pt x="790" y="1079"/>
                    </a:cubicBezTo>
                    <a:cubicBezTo>
                      <a:pt x="783" y="1085"/>
                      <a:pt x="778" y="1089"/>
                      <a:pt x="774" y="1092"/>
                    </a:cubicBezTo>
                    <a:cubicBezTo>
                      <a:pt x="771" y="1095"/>
                      <a:pt x="769" y="1096"/>
                      <a:pt x="769" y="109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98871F20-DD34-47CB-B488-EABA41B782DB}"/>
                  </a:ext>
                </a:extLst>
              </p:cNvPr>
              <p:cNvSpPr>
                <a:spLocks/>
              </p:cNvSpPr>
              <p:nvPr/>
            </p:nvSpPr>
            <p:spPr bwMode="auto">
              <a:xfrm>
                <a:off x="6094413" y="4692649"/>
                <a:ext cx="495300" cy="169862"/>
              </a:xfrm>
              <a:custGeom>
                <a:avLst/>
                <a:gdLst>
                  <a:gd name="T0" fmla="*/ 349 w 349"/>
                  <a:gd name="T1" fmla="*/ 120 h 120"/>
                  <a:gd name="T2" fmla="*/ 0 w 349"/>
                  <a:gd name="T3" fmla="*/ 120 h 120"/>
                  <a:gd name="T4" fmla="*/ 0 w 349"/>
                  <a:gd name="T5" fmla="*/ 59 h 120"/>
                  <a:gd name="T6" fmla="*/ 59 w 349"/>
                  <a:gd name="T7" fmla="*/ 0 h 120"/>
                  <a:gd name="T8" fmla="*/ 292 w 349"/>
                  <a:gd name="T9" fmla="*/ 0 h 120"/>
                  <a:gd name="T10" fmla="*/ 349 w 349"/>
                  <a:gd name="T11" fmla="*/ 57 h 120"/>
                  <a:gd name="T12" fmla="*/ 349 w 349"/>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349" h="120">
                    <a:moveTo>
                      <a:pt x="349" y="120"/>
                    </a:moveTo>
                    <a:cubicBezTo>
                      <a:pt x="0" y="120"/>
                      <a:pt x="0" y="120"/>
                      <a:pt x="0" y="120"/>
                    </a:cubicBezTo>
                    <a:cubicBezTo>
                      <a:pt x="0" y="59"/>
                      <a:pt x="0" y="59"/>
                      <a:pt x="0" y="59"/>
                    </a:cubicBezTo>
                    <a:cubicBezTo>
                      <a:pt x="0" y="27"/>
                      <a:pt x="27" y="0"/>
                      <a:pt x="59" y="0"/>
                    </a:cubicBezTo>
                    <a:cubicBezTo>
                      <a:pt x="292" y="0"/>
                      <a:pt x="292" y="0"/>
                      <a:pt x="292" y="0"/>
                    </a:cubicBezTo>
                    <a:cubicBezTo>
                      <a:pt x="323" y="0"/>
                      <a:pt x="349" y="26"/>
                      <a:pt x="349" y="57"/>
                    </a:cubicBezTo>
                    <a:lnTo>
                      <a:pt x="349" y="120"/>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6254121B-AEA0-4437-9A3B-5E4884A4C7AA}"/>
                  </a:ext>
                </a:extLst>
              </p:cNvPr>
              <p:cNvSpPr>
                <a:spLocks noEditPoints="1"/>
              </p:cNvSpPr>
              <p:nvPr/>
            </p:nvSpPr>
            <p:spPr bwMode="auto">
              <a:xfrm>
                <a:off x="5865813" y="5073649"/>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4 h 128"/>
                  <a:gd name="T12" fmla="*/ 124 w 127"/>
                  <a:gd name="T13" fmla="*/ 124 h 128"/>
                  <a:gd name="T14" fmla="*/ 124 w 127"/>
                  <a:gd name="T15" fmla="*/ 3 h 128"/>
                  <a:gd name="T16" fmla="*/ 3 w 127"/>
                  <a:gd name="T17" fmla="*/ 3 h 128"/>
                  <a:gd name="T18" fmla="*/ 3 w 127"/>
                  <a:gd name="T1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4"/>
                    </a:moveTo>
                    <a:lnTo>
                      <a:pt x="124" y="124"/>
                    </a:lnTo>
                    <a:lnTo>
                      <a:pt x="124" y="3"/>
                    </a:lnTo>
                    <a:lnTo>
                      <a:pt x="3" y="3"/>
                    </a:lnTo>
                    <a:lnTo>
                      <a:pt x="3" y="124"/>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4">
                <a:extLst>
                  <a:ext uri="{FF2B5EF4-FFF2-40B4-BE49-F238E27FC236}">
                    <a16:creationId xmlns:a16="http://schemas.microsoft.com/office/drawing/2014/main" id="{3484B92D-052E-409C-A2BB-BB32EDE8AD85}"/>
                  </a:ext>
                </a:extLst>
              </p:cNvPr>
              <p:cNvSpPr>
                <a:spLocks noChangeArrowheads="1"/>
              </p:cNvSpPr>
              <p:nvPr/>
            </p:nvSpPr>
            <p:spPr bwMode="auto">
              <a:xfrm>
                <a:off x="6154738" y="5121274"/>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5">
                <a:extLst>
                  <a:ext uri="{FF2B5EF4-FFF2-40B4-BE49-F238E27FC236}">
                    <a16:creationId xmlns:a16="http://schemas.microsoft.com/office/drawing/2014/main" id="{8CF2FD4E-3F4A-4E30-B0B2-9A70A89561BF}"/>
                  </a:ext>
                </a:extLst>
              </p:cNvPr>
              <p:cNvSpPr>
                <a:spLocks noChangeArrowheads="1"/>
              </p:cNvSpPr>
              <p:nvPr/>
            </p:nvSpPr>
            <p:spPr bwMode="auto">
              <a:xfrm>
                <a:off x="6154738" y="5164137"/>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6">
                <a:extLst>
                  <a:ext uri="{FF2B5EF4-FFF2-40B4-BE49-F238E27FC236}">
                    <a16:creationId xmlns:a16="http://schemas.microsoft.com/office/drawing/2014/main" id="{82B64813-F9B8-4889-BB4C-CEB739FF3BA8}"/>
                  </a:ext>
                </a:extLst>
              </p:cNvPr>
              <p:cNvSpPr>
                <a:spLocks noChangeArrowheads="1"/>
              </p:cNvSpPr>
              <p:nvPr/>
            </p:nvSpPr>
            <p:spPr bwMode="auto">
              <a:xfrm>
                <a:off x="6154738" y="5205412"/>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17">
                <a:extLst>
                  <a:ext uri="{FF2B5EF4-FFF2-40B4-BE49-F238E27FC236}">
                    <a16:creationId xmlns:a16="http://schemas.microsoft.com/office/drawing/2014/main" id="{2A3370B4-28DD-48F6-A291-C1255AF337A9}"/>
                  </a:ext>
                </a:extLst>
              </p:cNvPr>
              <p:cNvSpPr>
                <a:spLocks noChangeArrowheads="1"/>
              </p:cNvSpPr>
              <p:nvPr/>
            </p:nvSpPr>
            <p:spPr bwMode="auto">
              <a:xfrm>
                <a:off x="6154738" y="5246687"/>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58FE8471-3AF7-4D36-AEEA-7AC99B344859}"/>
                  </a:ext>
                </a:extLst>
              </p:cNvPr>
              <p:cNvSpPr>
                <a:spLocks noEditPoints="1"/>
              </p:cNvSpPr>
              <p:nvPr/>
            </p:nvSpPr>
            <p:spPr bwMode="auto">
              <a:xfrm>
                <a:off x="5865813" y="5384799"/>
                <a:ext cx="201613" cy="204787"/>
              </a:xfrm>
              <a:custGeom>
                <a:avLst/>
                <a:gdLst>
                  <a:gd name="T0" fmla="*/ 127 w 127"/>
                  <a:gd name="T1" fmla="*/ 129 h 129"/>
                  <a:gd name="T2" fmla="*/ 0 w 127"/>
                  <a:gd name="T3" fmla="*/ 129 h 129"/>
                  <a:gd name="T4" fmla="*/ 0 w 127"/>
                  <a:gd name="T5" fmla="*/ 0 h 129"/>
                  <a:gd name="T6" fmla="*/ 127 w 127"/>
                  <a:gd name="T7" fmla="*/ 0 h 129"/>
                  <a:gd name="T8" fmla="*/ 127 w 127"/>
                  <a:gd name="T9" fmla="*/ 129 h 129"/>
                  <a:gd name="T10" fmla="*/ 3 w 127"/>
                  <a:gd name="T11" fmla="*/ 125 h 129"/>
                  <a:gd name="T12" fmla="*/ 124 w 127"/>
                  <a:gd name="T13" fmla="*/ 125 h 129"/>
                  <a:gd name="T14" fmla="*/ 124 w 127"/>
                  <a:gd name="T15" fmla="*/ 4 h 129"/>
                  <a:gd name="T16" fmla="*/ 3 w 127"/>
                  <a:gd name="T17" fmla="*/ 4 h 129"/>
                  <a:gd name="T18" fmla="*/ 3 w 127"/>
                  <a:gd name="T19"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9">
                    <a:moveTo>
                      <a:pt x="127" y="129"/>
                    </a:moveTo>
                    <a:lnTo>
                      <a:pt x="0" y="129"/>
                    </a:lnTo>
                    <a:lnTo>
                      <a:pt x="0" y="0"/>
                    </a:lnTo>
                    <a:lnTo>
                      <a:pt x="127" y="0"/>
                    </a:lnTo>
                    <a:lnTo>
                      <a:pt x="127" y="129"/>
                    </a:lnTo>
                    <a:close/>
                    <a:moveTo>
                      <a:pt x="3" y="125"/>
                    </a:moveTo>
                    <a:lnTo>
                      <a:pt x="124" y="125"/>
                    </a:lnTo>
                    <a:lnTo>
                      <a:pt x="124" y="4"/>
                    </a:lnTo>
                    <a:lnTo>
                      <a:pt x="3" y="4"/>
                    </a:lnTo>
                    <a:lnTo>
                      <a:pt x="3" y="125"/>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F9F0C509-A2FF-4D6F-8A2E-E4799BCC2324}"/>
                  </a:ext>
                </a:extLst>
              </p:cNvPr>
              <p:cNvSpPr>
                <a:spLocks/>
              </p:cNvSpPr>
              <p:nvPr/>
            </p:nvSpPr>
            <p:spPr bwMode="auto">
              <a:xfrm>
                <a:off x="5905500" y="5056981"/>
                <a:ext cx="200025" cy="157162"/>
              </a:xfrm>
              <a:custGeom>
                <a:avLst/>
                <a:gdLst>
                  <a:gd name="T0" fmla="*/ 0 w 126"/>
                  <a:gd name="T1" fmla="*/ 59 h 99"/>
                  <a:gd name="T2" fmla="*/ 17 w 126"/>
                  <a:gd name="T3" fmla="*/ 41 h 99"/>
                  <a:gd name="T4" fmla="*/ 45 w 126"/>
                  <a:gd name="T5" fmla="*/ 64 h 99"/>
                  <a:gd name="T6" fmla="*/ 110 w 126"/>
                  <a:gd name="T7" fmla="*/ 0 h 99"/>
                  <a:gd name="T8" fmla="*/ 126 w 126"/>
                  <a:gd name="T9" fmla="*/ 19 h 99"/>
                  <a:gd name="T10" fmla="*/ 44 w 126"/>
                  <a:gd name="T11" fmla="*/ 99 h 99"/>
                  <a:gd name="T12" fmla="*/ 0 w 126"/>
                  <a:gd name="T13" fmla="*/ 59 h 99"/>
                </a:gdLst>
                <a:ahLst/>
                <a:cxnLst>
                  <a:cxn ang="0">
                    <a:pos x="T0" y="T1"/>
                  </a:cxn>
                  <a:cxn ang="0">
                    <a:pos x="T2" y="T3"/>
                  </a:cxn>
                  <a:cxn ang="0">
                    <a:pos x="T4" y="T5"/>
                  </a:cxn>
                  <a:cxn ang="0">
                    <a:pos x="T6" y="T7"/>
                  </a:cxn>
                  <a:cxn ang="0">
                    <a:pos x="T8" y="T9"/>
                  </a:cxn>
                  <a:cxn ang="0">
                    <a:pos x="T10" y="T11"/>
                  </a:cxn>
                  <a:cxn ang="0">
                    <a:pos x="T12" y="T13"/>
                  </a:cxn>
                </a:cxnLst>
                <a:rect l="0" t="0" r="r" b="b"/>
                <a:pathLst>
                  <a:path w="126" h="99">
                    <a:moveTo>
                      <a:pt x="0" y="59"/>
                    </a:moveTo>
                    <a:lnTo>
                      <a:pt x="17" y="41"/>
                    </a:lnTo>
                    <a:lnTo>
                      <a:pt x="45" y="64"/>
                    </a:lnTo>
                    <a:lnTo>
                      <a:pt x="110" y="0"/>
                    </a:lnTo>
                    <a:lnTo>
                      <a:pt x="126" y="19"/>
                    </a:lnTo>
                    <a:lnTo>
                      <a:pt x="44" y="99"/>
                    </a:lnTo>
                    <a:lnTo>
                      <a:pt x="0" y="59"/>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0">
                <a:extLst>
                  <a:ext uri="{FF2B5EF4-FFF2-40B4-BE49-F238E27FC236}">
                    <a16:creationId xmlns:a16="http://schemas.microsoft.com/office/drawing/2014/main" id="{704A04F9-90DD-464C-AF44-06B389003127}"/>
                  </a:ext>
                </a:extLst>
              </p:cNvPr>
              <p:cNvSpPr>
                <a:spLocks noChangeArrowheads="1"/>
              </p:cNvSpPr>
              <p:nvPr/>
            </p:nvSpPr>
            <p:spPr bwMode="auto">
              <a:xfrm>
                <a:off x="6154738" y="5434012"/>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1">
                <a:extLst>
                  <a:ext uri="{FF2B5EF4-FFF2-40B4-BE49-F238E27FC236}">
                    <a16:creationId xmlns:a16="http://schemas.microsoft.com/office/drawing/2014/main" id="{F3DAA9D6-945E-4E59-AD85-DDB2FA6E37C2}"/>
                  </a:ext>
                </a:extLst>
              </p:cNvPr>
              <p:cNvSpPr>
                <a:spLocks noChangeArrowheads="1"/>
              </p:cNvSpPr>
              <p:nvPr/>
            </p:nvSpPr>
            <p:spPr bwMode="auto">
              <a:xfrm>
                <a:off x="6154738" y="5475287"/>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2">
                <a:extLst>
                  <a:ext uri="{FF2B5EF4-FFF2-40B4-BE49-F238E27FC236}">
                    <a16:creationId xmlns:a16="http://schemas.microsoft.com/office/drawing/2014/main" id="{09A4BE70-DA71-497D-9840-81C09E8FF1A3}"/>
                  </a:ext>
                </a:extLst>
              </p:cNvPr>
              <p:cNvSpPr>
                <a:spLocks noChangeArrowheads="1"/>
              </p:cNvSpPr>
              <p:nvPr/>
            </p:nvSpPr>
            <p:spPr bwMode="auto">
              <a:xfrm>
                <a:off x="6154738" y="5518149"/>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23">
                <a:extLst>
                  <a:ext uri="{FF2B5EF4-FFF2-40B4-BE49-F238E27FC236}">
                    <a16:creationId xmlns:a16="http://schemas.microsoft.com/office/drawing/2014/main" id="{8108B0D9-DDA2-48A3-BAF8-5B42A7462C45}"/>
                  </a:ext>
                </a:extLst>
              </p:cNvPr>
              <p:cNvSpPr>
                <a:spLocks noChangeArrowheads="1"/>
              </p:cNvSpPr>
              <p:nvPr/>
            </p:nvSpPr>
            <p:spPr bwMode="auto">
              <a:xfrm>
                <a:off x="6154738" y="5559424"/>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4">
                <a:extLst>
                  <a:ext uri="{FF2B5EF4-FFF2-40B4-BE49-F238E27FC236}">
                    <a16:creationId xmlns:a16="http://schemas.microsoft.com/office/drawing/2014/main" id="{25FB5037-878B-4DCF-8AEA-85CDE86D2DDF}"/>
                  </a:ext>
                </a:extLst>
              </p:cNvPr>
              <p:cNvSpPr>
                <a:spLocks noEditPoints="1"/>
              </p:cNvSpPr>
              <p:nvPr/>
            </p:nvSpPr>
            <p:spPr bwMode="auto">
              <a:xfrm>
                <a:off x="5865813" y="5688011"/>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5 h 128"/>
                  <a:gd name="T12" fmla="*/ 124 w 127"/>
                  <a:gd name="T13" fmla="*/ 125 h 128"/>
                  <a:gd name="T14" fmla="*/ 124 w 127"/>
                  <a:gd name="T15" fmla="*/ 4 h 128"/>
                  <a:gd name="T16" fmla="*/ 3 w 127"/>
                  <a:gd name="T17" fmla="*/ 4 h 128"/>
                  <a:gd name="T18" fmla="*/ 3 w 127"/>
                  <a:gd name="T19"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5"/>
                    </a:moveTo>
                    <a:lnTo>
                      <a:pt x="124" y="125"/>
                    </a:lnTo>
                    <a:lnTo>
                      <a:pt x="124" y="4"/>
                    </a:lnTo>
                    <a:lnTo>
                      <a:pt x="3" y="4"/>
                    </a:lnTo>
                    <a:lnTo>
                      <a:pt x="3" y="125"/>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
                <a:extLst>
                  <a:ext uri="{FF2B5EF4-FFF2-40B4-BE49-F238E27FC236}">
                    <a16:creationId xmlns:a16="http://schemas.microsoft.com/office/drawing/2014/main" id="{7CEDA0DF-E273-47A1-829B-5059AA115EAE}"/>
                  </a:ext>
                </a:extLst>
              </p:cNvPr>
              <p:cNvSpPr>
                <a:spLocks/>
              </p:cNvSpPr>
              <p:nvPr/>
            </p:nvSpPr>
            <p:spPr bwMode="auto">
              <a:xfrm>
                <a:off x="5905500" y="5700711"/>
                <a:ext cx="200025" cy="157162"/>
              </a:xfrm>
              <a:custGeom>
                <a:avLst/>
                <a:gdLst>
                  <a:gd name="T0" fmla="*/ 0 w 126"/>
                  <a:gd name="T1" fmla="*/ 59 h 99"/>
                  <a:gd name="T2" fmla="*/ 17 w 126"/>
                  <a:gd name="T3" fmla="*/ 40 h 99"/>
                  <a:gd name="T4" fmla="*/ 45 w 126"/>
                  <a:gd name="T5" fmla="*/ 63 h 99"/>
                  <a:gd name="T6" fmla="*/ 110 w 126"/>
                  <a:gd name="T7" fmla="*/ 0 h 99"/>
                  <a:gd name="T8" fmla="*/ 126 w 126"/>
                  <a:gd name="T9" fmla="*/ 19 h 99"/>
                  <a:gd name="T10" fmla="*/ 44 w 126"/>
                  <a:gd name="T11" fmla="*/ 99 h 99"/>
                  <a:gd name="T12" fmla="*/ 0 w 126"/>
                  <a:gd name="T13" fmla="*/ 59 h 99"/>
                </a:gdLst>
                <a:ahLst/>
                <a:cxnLst>
                  <a:cxn ang="0">
                    <a:pos x="T0" y="T1"/>
                  </a:cxn>
                  <a:cxn ang="0">
                    <a:pos x="T2" y="T3"/>
                  </a:cxn>
                  <a:cxn ang="0">
                    <a:pos x="T4" y="T5"/>
                  </a:cxn>
                  <a:cxn ang="0">
                    <a:pos x="T6" y="T7"/>
                  </a:cxn>
                  <a:cxn ang="0">
                    <a:pos x="T8" y="T9"/>
                  </a:cxn>
                  <a:cxn ang="0">
                    <a:pos x="T10" y="T11"/>
                  </a:cxn>
                  <a:cxn ang="0">
                    <a:pos x="T12" y="T13"/>
                  </a:cxn>
                </a:cxnLst>
                <a:rect l="0" t="0" r="r" b="b"/>
                <a:pathLst>
                  <a:path w="126" h="99">
                    <a:moveTo>
                      <a:pt x="0" y="59"/>
                    </a:moveTo>
                    <a:lnTo>
                      <a:pt x="17" y="40"/>
                    </a:lnTo>
                    <a:lnTo>
                      <a:pt x="45" y="63"/>
                    </a:lnTo>
                    <a:lnTo>
                      <a:pt x="110" y="0"/>
                    </a:lnTo>
                    <a:lnTo>
                      <a:pt x="126" y="19"/>
                    </a:lnTo>
                    <a:lnTo>
                      <a:pt x="44" y="99"/>
                    </a:lnTo>
                    <a:lnTo>
                      <a:pt x="0" y="59"/>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26">
                <a:extLst>
                  <a:ext uri="{FF2B5EF4-FFF2-40B4-BE49-F238E27FC236}">
                    <a16:creationId xmlns:a16="http://schemas.microsoft.com/office/drawing/2014/main" id="{75F66C8C-56DC-469C-A674-8CB3E8A11F13}"/>
                  </a:ext>
                </a:extLst>
              </p:cNvPr>
              <p:cNvSpPr>
                <a:spLocks noChangeArrowheads="1"/>
              </p:cNvSpPr>
              <p:nvPr/>
            </p:nvSpPr>
            <p:spPr bwMode="auto">
              <a:xfrm>
                <a:off x="6154738" y="5735636"/>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7">
                <a:extLst>
                  <a:ext uri="{FF2B5EF4-FFF2-40B4-BE49-F238E27FC236}">
                    <a16:creationId xmlns:a16="http://schemas.microsoft.com/office/drawing/2014/main" id="{96D72328-1B9E-4FB3-AA2D-9CB2A7C8F2B1}"/>
                  </a:ext>
                </a:extLst>
              </p:cNvPr>
              <p:cNvSpPr>
                <a:spLocks noChangeArrowheads="1"/>
              </p:cNvSpPr>
              <p:nvPr/>
            </p:nvSpPr>
            <p:spPr bwMode="auto">
              <a:xfrm>
                <a:off x="6154738" y="5778499"/>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28">
                <a:extLst>
                  <a:ext uri="{FF2B5EF4-FFF2-40B4-BE49-F238E27FC236}">
                    <a16:creationId xmlns:a16="http://schemas.microsoft.com/office/drawing/2014/main" id="{DAAF4C61-D899-494D-9710-4FA60807F52F}"/>
                  </a:ext>
                </a:extLst>
              </p:cNvPr>
              <p:cNvSpPr>
                <a:spLocks noChangeArrowheads="1"/>
              </p:cNvSpPr>
              <p:nvPr/>
            </p:nvSpPr>
            <p:spPr bwMode="auto">
              <a:xfrm>
                <a:off x="6154738" y="5819774"/>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29">
                <a:extLst>
                  <a:ext uri="{FF2B5EF4-FFF2-40B4-BE49-F238E27FC236}">
                    <a16:creationId xmlns:a16="http://schemas.microsoft.com/office/drawing/2014/main" id="{85616EC0-613C-412A-A319-B02AAF9F3BF8}"/>
                  </a:ext>
                </a:extLst>
              </p:cNvPr>
              <p:cNvSpPr>
                <a:spLocks noChangeArrowheads="1"/>
              </p:cNvSpPr>
              <p:nvPr/>
            </p:nvSpPr>
            <p:spPr bwMode="auto">
              <a:xfrm>
                <a:off x="6154738" y="5862636"/>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0">
                <a:extLst>
                  <a:ext uri="{FF2B5EF4-FFF2-40B4-BE49-F238E27FC236}">
                    <a16:creationId xmlns:a16="http://schemas.microsoft.com/office/drawing/2014/main" id="{C69C3EA2-926D-4290-B21F-34AEC5D2F777}"/>
                  </a:ext>
                </a:extLst>
              </p:cNvPr>
              <p:cNvSpPr>
                <a:spLocks noEditPoints="1"/>
              </p:cNvSpPr>
              <p:nvPr/>
            </p:nvSpPr>
            <p:spPr bwMode="auto">
              <a:xfrm>
                <a:off x="5865813" y="5980111"/>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4 h 128"/>
                  <a:gd name="T12" fmla="*/ 124 w 127"/>
                  <a:gd name="T13" fmla="*/ 124 h 128"/>
                  <a:gd name="T14" fmla="*/ 124 w 127"/>
                  <a:gd name="T15" fmla="*/ 4 h 128"/>
                  <a:gd name="T16" fmla="*/ 3 w 127"/>
                  <a:gd name="T17" fmla="*/ 4 h 128"/>
                  <a:gd name="T18" fmla="*/ 3 w 127"/>
                  <a:gd name="T1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4"/>
                    </a:moveTo>
                    <a:lnTo>
                      <a:pt x="124" y="124"/>
                    </a:lnTo>
                    <a:lnTo>
                      <a:pt x="124" y="4"/>
                    </a:lnTo>
                    <a:lnTo>
                      <a:pt x="3" y="4"/>
                    </a:lnTo>
                    <a:lnTo>
                      <a:pt x="3" y="124"/>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1">
                <a:extLst>
                  <a:ext uri="{FF2B5EF4-FFF2-40B4-BE49-F238E27FC236}">
                    <a16:creationId xmlns:a16="http://schemas.microsoft.com/office/drawing/2014/main" id="{CE7774F0-0E3E-4682-9BE7-B0C4826E83D3}"/>
                  </a:ext>
                </a:extLst>
              </p:cNvPr>
              <p:cNvSpPr>
                <a:spLocks/>
              </p:cNvSpPr>
              <p:nvPr/>
            </p:nvSpPr>
            <p:spPr bwMode="auto">
              <a:xfrm>
                <a:off x="5905500" y="5992811"/>
                <a:ext cx="200025" cy="155575"/>
              </a:xfrm>
              <a:custGeom>
                <a:avLst/>
                <a:gdLst>
                  <a:gd name="T0" fmla="*/ 0 w 126"/>
                  <a:gd name="T1" fmla="*/ 58 h 98"/>
                  <a:gd name="T2" fmla="*/ 17 w 126"/>
                  <a:gd name="T3" fmla="*/ 40 h 98"/>
                  <a:gd name="T4" fmla="*/ 45 w 126"/>
                  <a:gd name="T5" fmla="*/ 63 h 98"/>
                  <a:gd name="T6" fmla="*/ 110 w 126"/>
                  <a:gd name="T7" fmla="*/ 0 h 98"/>
                  <a:gd name="T8" fmla="*/ 126 w 126"/>
                  <a:gd name="T9" fmla="*/ 18 h 98"/>
                  <a:gd name="T10" fmla="*/ 44 w 126"/>
                  <a:gd name="T11" fmla="*/ 98 h 98"/>
                  <a:gd name="T12" fmla="*/ 0 w 126"/>
                  <a:gd name="T13" fmla="*/ 58 h 98"/>
                </a:gdLst>
                <a:ahLst/>
                <a:cxnLst>
                  <a:cxn ang="0">
                    <a:pos x="T0" y="T1"/>
                  </a:cxn>
                  <a:cxn ang="0">
                    <a:pos x="T2" y="T3"/>
                  </a:cxn>
                  <a:cxn ang="0">
                    <a:pos x="T4" y="T5"/>
                  </a:cxn>
                  <a:cxn ang="0">
                    <a:pos x="T6" y="T7"/>
                  </a:cxn>
                  <a:cxn ang="0">
                    <a:pos x="T8" y="T9"/>
                  </a:cxn>
                  <a:cxn ang="0">
                    <a:pos x="T10" y="T11"/>
                  </a:cxn>
                  <a:cxn ang="0">
                    <a:pos x="T12" y="T13"/>
                  </a:cxn>
                </a:cxnLst>
                <a:rect l="0" t="0" r="r" b="b"/>
                <a:pathLst>
                  <a:path w="126" h="98">
                    <a:moveTo>
                      <a:pt x="0" y="58"/>
                    </a:moveTo>
                    <a:lnTo>
                      <a:pt x="17" y="40"/>
                    </a:lnTo>
                    <a:lnTo>
                      <a:pt x="45" y="63"/>
                    </a:lnTo>
                    <a:lnTo>
                      <a:pt x="110" y="0"/>
                    </a:lnTo>
                    <a:lnTo>
                      <a:pt x="126" y="18"/>
                    </a:lnTo>
                    <a:lnTo>
                      <a:pt x="44" y="98"/>
                    </a:lnTo>
                    <a:lnTo>
                      <a:pt x="0" y="58"/>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2">
                <a:extLst>
                  <a:ext uri="{FF2B5EF4-FFF2-40B4-BE49-F238E27FC236}">
                    <a16:creationId xmlns:a16="http://schemas.microsoft.com/office/drawing/2014/main" id="{51BA138B-444B-4ED3-9904-42264875489D}"/>
                  </a:ext>
                </a:extLst>
              </p:cNvPr>
              <p:cNvSpPr>
                <a:spLocks noChangeArrowheads="1"/>
              </p:cNvSpPr>
              <p:nvPr/>
            </p:nvSpPr>
            <p:spPr bwMode="auto">
              <a:xfrm>
                <a:off x="6154738" y="6027736"/>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33">
                <a:extLst>
                  <a:ext uri="{FF2B5EF4-FFF2-40B4-BE49-F238E27FC236}">
                    <a16:creationId xmlns:a16="http://schemas.microsoft.com/office/drawing/2014/main" id="{57C79B75-9318-4EBF-B0FC-B9550E5D7710}"/>
                  </a:ext>
                </a:extLst>
              </p:cNvPr>
              <p:cNvSpPr>
                <a:spLocks noChangeArrowheads="1"/>
              </p:cNvSpPr>
              <p:nvPr/>
            </p:nvSpPr>
            <p:spPr bwMode="auto">
              <a:xfrm>
                <a:off x="6154738" y="6069011"/>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34">
                <a:extLst>
                  <a:ext uri="{FF2B5EF4-FFF2-40B4-BE49-F238E27FC236}">
                    <a16:creationId xmlns:a16="http://schemas.microsoft.com/office/drawing/2014/main" id="{600DE86E-543B-4CEE-990A-79340FB0C971}"/>
                  </a:ext>
                </a:extLst>
              </p:cNvPr>
              <p:cNvSpPr>
                <a:spLocks noChangeArrowheads="1"/>
              </p:cNvSpPr>
              <p:nvPr/>
            </p:nvSpPr>
            <p:spPr bwMode="auto">
              <a:xfrm>
                <a:off x="6154738" y="6111874"/>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35">
                <a:extLst>
                  <a:ext uri="{FF2B5EF4-FFF2-40B4-BE49-F238E27FC236}">
                    <a16:creationId xmlns:a16="http://schemas.microsoft.com/office/drawing/2014/main" id="{D112CFD4-E742-428C-9F2A-E293FE422B29}"/>
                  </a:ext>
                </a:extLst>
              </p:cNvPr>
              <p:cNvSpPr>
                <a:spLocks noChangeArrowheads="1"/>
              </p:cNvSpPr>
              <p:nvPr/>
            </p:nvSpPr>
            <p:spPr bwMode="auto">
              <a:xfrm>
                <a:off x="6154738" y="6154736"/>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6">
                <a:extLst>
                  <a:ext uri="{FF2B5EF4-FFF2-40B4-BE49-F238E27FC236}">
                    <a16:creationId xmlns:a16="http://schemas.microsoft.com/office/drawing/2014/main" id="{4136B893-0C35-4558-B2BD-C308E0EA020E}"/>
                  </a:ext>
                </a:extLst>
              </p:cNvPr>
              <p:cNvSpPr>
                <a:spLocks/>
              </p:cNvSpPr>
              <p:nvPr/>
            </p:nvSpPr>
            <p:spPr bwMode="auto">
              <a:xfrm>
                <a:off x="6594475" y="6194424"/>
                <a:ext cx="133350" cy="273050"/>
              </a:xfrm>
              <a:custGeom>
                <a:avLst/>
                <a:gdLst>
                  <a:gd name="T0" fmla="*/ 84 w 84"/>
                  <a:gd name="T1" fmla="*/ 0 h 172"/>
                  <a:gd name="T2" fmla="*/ 0 w 84"/>
                  <a:gd name="T3" fmla="*/ 172 h 172"/>
                  <a:gd name="T4" fmla="*/ 60 w 84"/>
                  <a:gd name="T5" fmla="*/ 172 h 172"/>
                  <a:gd name="T6" fmla="*/ 84 w 84"/>
                  <a:gd name="T7" fmla="*/ 0 h 172"/>
                </a:gdLst>
                <a:ahLst/>
                <a:cxnLst>
                  <a:cxn ang="0">
                    <a:pos x="T0" y="T1"/>
                  </a:cxn>
                  <a:cxn ang="0">
                    <a:pos x="T2" y="T3"/>
                  </a:cxn>
                  <a:cxn ang="0">
                    <a:pos x="T4" y="T5"/>
                  </a:cxn>
                  <a:cxn ang="0">
                    <a:pos x="T6" y="T7"/>
                  </a:cxn>
                </a:cxnLst>
                <a:rect l="0" t="0" r="r" b="b"/>
                <a:pathLst>
                  <a:path w="84" h="172">
                    <a:moveTo>
                      <a:pt x="84" y="0"/>
                    </a:moveTo>
                    <a:lnTo>
                      <a:pt x="0" y="172"/>
                    </a:lnTo>
                    <a:lnTo>
                      <a:pt x="60" y="172"/>
                    </a:lnTo>
                    <a:lnTo>
                      <a:pt x="8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7">
                <a:extLst>
                  <a:ext uri="{FF2B5EF4-FFF2-40B4-BE49-F238E27FC236}">
                    <a16:creationId xmlns:a16="http://schemas.microsoft.com/office/drawing/2014/main" id="{81846E86-4F94-403A-8CC3-F6CB99747EA9}"/>
                  </a:ext>
                </a:extLst>
              </p:cNvPr>
              <p:cNvSpPr>
                <a:spLocks/>
              </p:cNvSpPr>
              <p:nvPr/>
            </p:nvSpPr>
            <p:spPr bwMode="auto">
              <a:xfrm>
                <a:off x="6689725" y="6196011"/>
                <a:ext cx="255588" cy="273050"/>
              </a:xfrm>
              <a:custGeom>
                <a:avLst/>
                <a:gdLst>
                  <a:gd name="T0" fmla="*/ 0 w 161"/>
                  <a:gd name="T1" fmla="*/ 172 h 172"/>
                  <a:gd name="T2" fmla="*/ 24 w 161"/>
                  <a:gd name="T3" fmla="*/ 0 h 172"/>
                  <a:gd name="T4" fmla="*/ 161 w 161"/>
                  <a:gd name="T5" fmla="*/ 42 h 172"/>
                  <a:gd name="T6" fmla="*/ 0 w 161"/>
                  <a:gd name="T7" fmla="*/ 172 h 172"/>
                </a:gdLst>
                <a:ahLst/>
                <a:cxnLst>
                  <a:cxn ang="0">
                    <a:pos x="T0" y="T1"/>
                  </a:cxn>
                  <a:cxn ang="0">
                    <a:pos x="T2" y="T3"/>
                  </a:cxn>
                  <a:cxn ang="0">
                    <a:pos x="T4" y="T5"/>
                  </a:cxn>
                  <a:cxn ang="0">
                    <a:pos x="T6" y="T7"/>
                  </a:cxn>
                </a:cxnLst>
                <a:rect l="0" t="0" r="r" b="b"/>
                <a:pathLst>
                  <a:path w="161" h="172">
                    <a:moveTo>
                      <a:pt x="0" y="172"/>
                    </a:moveTo>
                    <a:lnTo>
                      <a:pt x="24" y="0"/>
                    </a:lnTo>
                    <a:lnTo>
                      <a:pt x="161" y="42"/>
                    </a:lnTo>
                    <a:lnTo>
                      <a:pt x="0" y="172"/>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8">
                <a:extLst>
                  <a:ext uri="{FF2B5EF4-FFF2-40B4-BE49-F238E27FC236}">
                    <a16:creationId xmlns:a16="http://schemas.microsoft.com/office/drawing/2014/main" id="{C6032009-301A-4ABA-8290-1CBDE9892A71}"/>
                  </a:ext>
                </a:extLst>
              </p:cNvPr>
              <p:cNvSpPr>
                <a:spLocks/>
              </p:cNvSpPr>
              <p:nvPr/>
            </p:nvSpPr>
            <p:spPr bwMode="auto">
              <a:xfrm>
                <a:off x="6689725" y="6192836"/>
                <a:ext cx="257175" cy="276225"/>
              </a:xfrm>
              <a:custGeom>
                <a:avLst/>
                <a:gdLst>
                  <a:gd name="T0" fmla="*/ 0 w 182"/>
                  <a:gd name="T1" fmla="*/ 195 h 195"/>
                  <a:gd name="T2" fmla="*/ 51 w 182"/>
                  <a:gd name="T3" fmla="*/ 153 h 195"/>
                  <a:gd name="T4" fmla="*/ 179 w 182"/>
                  <a:gd name="T5" fmla="*/ 48 h 195"/>
                  <a:gd name="T6" fmla="*/ 179 w 182"/>
                  <a:gd name="T7" fmla="*/ 50 h 195"/>
                  <a:gd name="T8" fmla="*/ 120 w 182"/>
                  <a:gd name="T9" fmla="*/ 32 h 195"/>
                  <a:gd name="T10" fmla="*/ 26 w 182"/>
                  <a:gd name="T11" fmla="*/ 3 h 195"/>
                  <a:gd name="T12" fmla="*/ 28 w 182"/>
                  <a:gd name="T13" fmla="*/ 2 h 195"/>
                  <a:gd name="T14" fmla="*/ 8 w 182"/>
                  <a:gd name="T15" fmla="*/ 140 h 195"/>
                  <a:gd name="T16" fmla="*/ 0 w 182"/>
                  <a:gd name="T17" fmla="*/ 195 h 195"/>
                  <a:gd name="T18" fmla="*/ 0 w 182"/>
                  <a:gd name="T19" fmla="*/ 194 h 195"/>
                  <a:gd name="T20" fmla="*/ 0 w 182"/>
                  <a:gd name="T21" fmla="*/ 191 h 195"/>
                  <a:gd name="T22" fmla="*/ 2 w 182"/>
                  <a:gd name="T23" fmla="*/ 181 h 195"/>
                  <a:gd name="T24" fmla="*/ 7 w 182"/>
                  <a:gd name="T25" fmla="*/ 141 h 195"/>
                  <a:gd name="T26" fmla="*/ 26 w 182"/>
                  <a:gd name="T27" fmla="*/ 2 h 195"/>
                  <a:gd name="T28" fmla="*/ 26 w 182"/>
                  <a:gd name="T29" fmla="*/ 0 h 195"/>
                  <a:gd name="T30" fmla="*/ 27 w 182"/>
                  <a:gd name="T31" fmla="*/ 1 h 195"/>
                  <a:gd name="T32" fmla="*/ 121 w 182"/>
                  <a:gd name="T33" fmla="*/ 30 h 195"/>
                  <a:gd name="T34" fmla="*/ 180 w 182"/>
                  <a:gd name="T35" fmla="*/ 48 h 195"/>
                  <a:gd name="T36" fmla="*/ 182 w 182"/>
                  <a:gd name="T37" fmla="*/ 49 h 195"/>
                  <a:gd name="T38" fmla="*/ 180 w 182"/>
                  <a:gd name="T39" fmla="*/ 50 h 195"/>
                  <a:gd name="T40" fmla="*/ 51 w 182"/>
                  <a:gd name="T41" fmla="*/ 154 h 195"/>
                  <a:gd name="T42" fmla="*/ 13 w 182"/>
                  <a:gd name="T43" fmla="*/ 184 h 195"/>
                  <a:gd name="T44" fmla="*/ 3 w 182"/>
                  <a:gd name="T45" fmla="*/ 192 h 195"/>
                  <a:gd name="T46" fmla="*/ 1 w 182"/>
                  <a:gd name="T47" fmla="*/ 194 h 195"/>
                  <a:gd name="T48" fmla="*/ 0 w 182"/>
                  <a:gd name="T4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195">
                    <a:moveTo>
                      <a:pt x="0" y="195"/>
                    </a:moveTo>
                    <a:cubicBezTo>
                      <a:pt x="4" y="192"/>
                      <a:pt x="20" y="178"/>
                      <a:pt x="51" y="153"/>
                    </a:cubicBezTo>
                    <a:cubicBezTo>
                      <a:pt x="83" y="126"/>
                      <a:pt x="128" y="90"/>
                      <a:pt x="179" y="48"/>
                    </a:cubicBezTo>
                    <a:cubicBezTo>
                      <a:pt x="179" y="50"/>
                      <a:pt x="179" y="50"/>
                      <a:pt x="179" y="50"/>
                    </a:cubicBezTo>
                    <a:cubicBezTo>
                      <a:pt x="160" y="44"/>
                      <a:pt x="141" y="38"/>
                      <a:pt x="120" y="32"/>
                    </a:cubicBezTo>
                    <a:cubicBezTo>
                      <a:pt x="87" y="22"/>
                      <a:pt x="55" y="12"/>
                      <a:pt x="26" y="3"/>
                    </a:cubicBezTo>
                    <a:cubicBezTo>
                      <a:pt x="28" y="2"/>
                      <a:pt x="28" y="2"/>
                      <a:pt x="28" y="2"/>
                    </a:cubicBezTo>
                    <a:cubicBezTo>
                      <a:pt x="20" y="58"/>
                      <a:pt x="13" y="106"/>
                      <a:pt x="8" y="140"/>
                    </a:cubicBezTo>
                    <a:cubicBezTo>
                      <a:pt x="3" y="173"/>
                      <a:pt x="1" y="191"/>
                      <a:pt x="0" y="195"/>
                    </a:cubicBezTo>
                    <a:cubicBezTo>
                      <a:pt x="0" y="195"/>
                      <a:pt x="0" y="195"/>
                      <a:pt x="0" y="194"/>
                    </a:cubicBezTo>
                    <a:cubicBezTo>
                      <a:pt x="0" y="193"/>
                      <a:pt x="0" y="193"/>
                      <a:pt x="0" y="191"/>
                    </a:cubicBezTo>
                    <a:cubicBezTo>
                      <a:pt x="1" y="189"/>
                      <a:pt x="1" y="185"/>
                      <a:pt x="2" y="181"/>
                    </a:cubicBezTo>
                    <a:cubicBezTo>
                      <a:pt x="3" y="172"/>
                      <a:pt x="5" y="158"/>
                      <a:pt x="7" y="141"/>
                    </a:cubicBezTo>
                    <a:cubicBezTo>
                      <a:pt x="12" y="107"/>
                      <a:pt x="18" y="58"/>
                      <a:pt x="26" y="2"/>
                    </a:cubicBezTo>
                    <a:cubicBezTo>
                      <a:pt x="26" y="0"/>
                      <a:pt x="26" y="0"/>
                      <a:pt x="26" y="0"/>
                    </a:cubicBezTo>
                    <a:cubicBezTo>
                      <a:pt x="27" y="1"/>
                      <a:pt x="27" y="1"/>
                      <a:pt x="27" y="1"/>
                    </a:cubicBezTo>
                    <a:cubicBezTo>
                      <a:pt x="56" y="10"/>
                      <a:pt x="88" y="20"/>
                      <a:pt x="121" y="30"/>
                    </a:cubicBezTo>
                    <a:cubicBezTo>
                      <a:pt x="141" y="36"/>
                      <a:pt x="161" y="42"/>
                      <a:pt x="180" y="48"/>
                    </a:cubicBezTo>
                    <a:cubicBezTo>
                      <a:pt x="182" y="49"/>
                      <a:pt x="182" y="49"/>
                      <a:pt x="182" y="49"/>
                    </a:cubicBezTo>
                    <a:cubicBezTo>
                      <a:pt x="180" y="50"/>
                      <a:pt x="180" y="50"/>
                      <a:pt x="180" y="50"/>
                    </a:cubicBezTo>
                    <a:cubicBezTo>
                      <a:pt x="129" y="91"/>
                      <a:pt x="84" y="128"/>
                      <a:pt x="51" y="154"/>
                    </a:cubicBezTo>
                    <a:cubicBezTo>
                      <a:pt x="35" y="167"/>
                      <a:pt x="22" y="177"/>
                      <a:pt x="13" y="184"/>
                    </a:cubicBezTo>
                    <a:cubicBezTo>
                      <a:pt x="9" y="188"/>
                      <a:pt x="6" y="190"/>
                      <a:pt x="3" y="192"/>
                    </a:cubicBezTo>
                    <a:cubicBezTo>
                      <a:pt x="2" y="193"/>
                      <a:pt x="1" y="194"/>
                      <a:pt x="1" y="194"/>
                    </a:cubicBezTo>
                    <a:cubicBezTo>
                      <a:pt x="0" y="195"/>
                      <a:pt x="0" y="195"/>
                      <a:pt x="0" y="19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1" name="Freeform 39">
              <a:extLst>
                <a:ext uri="{FF2B5EF4-FFF2-40B4-BE49-F238E27FC236}">
                  <a16:creationId xmlns:a16="http://schemas.microsoft.com/office/drawing/2014/main" id="{2CB15557-873A-44F0-A5FE-D050BFD54A36}"/>
                </a:ext>
              </a:extLst>
            </p:cNvPr>
            <p:cNvSpPr>
              <a:spLocks/>
            </p:cNvSpPr>
            <p:nvPr/>
          </p:nvSpPr>
          <p:spPr bwMode="auto">
            <a:xfrm>
              <a:off x="6446838" y="4602162"/>
              <a:ext cx="34925" cy="90487"/>
            </a:xfrm>
            <a:custGeom>
              <a:avLst/>
              <a:gdLst>
                <a:gd name="T0" fmla="*/ 22 w 22"/>
                <a:gd name="T1" fmla="*/ 0 h 57"/>
                <a:gd name="T2" fmla="*/ 10 w 22"/>
                <a:gd name="T3" fmla="*/ 0 h 57"/>
                <a:gd name="T4" fmla="*/ 0 w 22"/>
                <a:gd name="T5" fmla="*/ 57 h 57"/>
                <a:gd name="T6" fmla="*/ 12 w 22"/>
                <a:gd name="T7" fmla="*/ 57 h 57"/>
                <a:gd name="T8" fmla="*/ 22 w 22"/>
                <a:gd name="T9" fmla="*/ 0 h 57"/>
              </a:gdLst>
              <a:ahLst/>
              <a:cxnLst>
                <a:cxn ang="0">
                  <a:pos x="T0" y="T1"/>
                </a:cxn>
                <a:cxn ang="0">
                  <a:pos x="T2" y="T3"/>
                </a:cxn>
                <a:cxn ang="0">
                  <a:pos x="T4" y="T5"/>
                </a:cxn>
                <a:cxn ang="0">
                  <a:pos x="T6" y="T7"/>
                </a:cxn>
                <a:cxn ang="0">
                  <a:pos x="T8" y="T9"/>
                </a:cxn>
              </a:cxnLst>
              <a:rect l="0" t="0" r="r" b="b"/>
              <a:pathLst>
                <a:path w="22" h="57">
                  <a:moveTo>
                    <a:pt x="22" y="0"/>
                  </a:moveTo>
                  <a:lnTo>
                    <a:pt x="10" y="0"/>
                  </a:lnTo>
                  <a:lnTo>
                    <a:pt x="0" y="57"/>
                  </a:lnTo>
                  <a:lnTo>
                    <a:pt x="12" y="57"/>
                  </a:lnTo>
                  <a:lnTo>
                    <a:pt x="22" y="0"/>
                  </a:lnTo>
                  <a:close/>
                </a:path>
              </a:pathLst>
            </a:custGeom>
            <a:solidFill>
              <a:srgbClr val="A23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
              <a:extLst>
                <a:ext uri="{FF2B5EF4-FFF2-40B4-BE49-F238E27FC236}">
                  <a16:creationId xmlns:a16="http://schemas.microsoft.com/office/drawing/2014/main" id="{B6A8FF81-0532-4417-BE74-C8F8DE9177F0}"/>
                </a:ext>
              </a:extLst>
            </p:cNvPr>
            <p:cNvSpPr>
              <a:spLocks/>
            </p:cNvSpPr>
            <p:nvPr/>
          </p:nvSpPr>
          <p:spPr bwMode="auto">
            <a:xfrm>
              <a:off x="6446838" y="4602162"/>
              <a:ext cx="34925" cy="90487"/>
            </a:xfrm>
            <a:custGeom>
              <a:avLst/>
              <a:gdLst>
                <a:gd name="T0" fmla="*/ 22 w 22"/>
                <a:gd name="T1" fmla="*/ 0 h 57"/>
                <a:gd name="T2" fmla="*/ 10 w 22"/>
                <a:gd name="T3" fmla="*/ 0 h 57"/>
                <a:gd name="T4" fmla="*/ 0 w 22"/>
                <a:gd name="T5" fmla="*/ 57 h 57"/>
                <a:gd name="T6" fmla="*/ 12 w 22"/>
                <a:gd name="T7" fmla="*/ 57 h 57"/>
                <a:gd name="T8" fmla="*/ 22 w 22"/>
                <a:gd name="T9" fmla="*/ 0 h 57"/>
              </a:gdLst>
              <a:ahLst/>
              <a:cxnLst>
                <a:cxn ang="0">
                  <a:pos x="T0" y="T1"/>
                </a:cxn>
                <a:cxn ang="0">
                  <a:pos x="T2" y="T3"/>
                </a:cxn>
                <a:cxn ang="0">
                  <a:pos x="T4" y="T5"/>
                </a:cxn>
                <a:cxn ang="0">
                  <a:pos x="T6" y="T7"/>
                </a:cxn>
                <a:cxn ang="0">
                  <a:pos x="T8" y="T9"/>
                </a:cxn>
              </a:cxnLst>
              <a:rect l="0" t="0" r="r" b="b"/>
              <a:pathLst>
                <a:path w="22" h="57">
                  <a:moveTo>
                    <a:pt x="22" y="0"/>
                  </a:moveTo>
                  <a:lnTo>
                    <a:pt x="10" y="0"/>
                  </a:lnTo>
                  <a:lnTo>
                    <a:pt x="0" y="57"/>
                  </a:lnTo>
                  <a:lnTo>
                    <a:pt x="12" y="5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 name="Group 99">
            <a:extLst>
              <a:ext uri="{FF2B5EF4-FFF2-40B4-BE49-F238E27FC236}">
                <a16:creationId xmlns:a16="http://schemas.microsoft.com/office/drawing/2014/main" id="{F91480F7-604F-48FE-98FE-775F279589ED}"/>
              </a:ext>
            </a:extLst>
          </p:cNvPr>
          <p:cNvGrpSpPr/>
          <p:nvPr/>
        </p:nvGrpSpPr>
        <p:grpSpPr>
          <a:xfrm>
            <a:off x="9665094" y="4554781"/>
            <a:ext cx="1161761" cy="1617795"/>
            <a:chOff x="9493250" y="4602163"/>
            <a:chExt cx="1376363" cy="2028825"/>
          </a:xfrm>
        </p:grpSpPr>
        <p:sp>
          <p:nvSpPr>
            <p:cNvPr id="54" name="AutoShape 42">
              <a:extLst>
                <a:ext uri="{FF2B5EF4-FFF2-40B4-BE49-F238E27FC236}">
                  <a16:creationId xmlns:a16="http://schemas.microsoft.com/office/drawing/2014/main" id="{944AE933-91D8-4C5F-840E-C5B7F16D1955}"/>
                </a:ext>
              </a:extLst>
            </p:cNvPr>
            <p:cNvSpPr>
              <a:spLocks noChangeAspect="1" noChangeArrowheads="1" noTextEdit="1"/>
            </p:cNvSpPr>
            <p:nvPr/>
          </p:nvSpPr>
          <p:spPr bwMode="auto">
            <a:xfrm>
              <a:off x="9493250" y="4602163"/>
              <a:ext cx="1376363"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4">
              <a:extLst>
                <a:ext uri="{FF2B5EF4-FFF2-40B4-BE49-F238E27FC236}">
                  <a16:creationId xmlns:a16="http://schemas.microsoft.com/office/drawing/2014/main" id="{9FE3B214-EC2B-4A4E-953B-DC342A00D42B}"/>
                </a:ext>
              </a:extLst>
            </p:cNvPr>
            <p:cNvSpPr>
              <a:spLocks noChangeArrowheads="1"/>
            </p:cNvSpPr>
            <p:nvPr/>
          </p:nvSpPr>
          <p:spPr bwMode="auto">
            <a:xfrm>
              <a:off x="9493250" y="4751388"/>
              <a:ext cx="1374775" cy="1879600"/>
            </a:xfrm>
            <a:prstGeom prst="rect">
              <a:avLst/>
            </a:prstGeom>
            <a:solidFill>
              <a:srgbClr val="455A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5">
              <a:extLst>
                <a:ext uri="{FF2B5EF4-FFF2-40B4-BE49-F238E27FC236}">
                  <a16:creationId xmlns:a16="http://schemas.microsoft.com/office/drawing/2014/main" id="{98271987-5DC6-4074-812F-97F2FB4EF763}"/>
                </a:ext>
              </a:extLst>
            </p:cNvPr>
            <p:cNvSpPr>
              <a:spLocks/>
            </p:cNvSpPr>
            <p:nvPr/>
          </p:nvSpPr>
          <p:spPr bwMode="auto">
            <a:xfrm>
              <a:off x="9607550" y="4827588"/>
              <a:ext cx="1204913" cy="1692275"/>
            </a:xfrm>
            <a:custGeom>
              <a:avLst/>
              <a:gdLst>
                <a:gd name="T0" fmla="*/ 759 w 759"/>
                <a:gd name="T1" fmla="*/ 1066 h 1066"/>
                <a:gd name="T2" fmla="*/ 600 w 759"/>
                <a:gd name="T3" fmla="*/ 1066 h 1066"/>
                <a:gd name="T4" fmla="*/ 0 w 759"/>
                <a:gd name="T5" fmla="*/ 1066 h 1066"/>
                <a:gd name="T6" fmla="*/ 0 w 759"/>
                <a:gd name="T7" fmla="*/ 0 h 1066"/>
                <a:gd name="T8" fmla="*/ 759 w 759"/>
                <a:gd name="T9" fmla="*/ 0 h 1066"/>
                <a:gd name="T10" fmla="*/ 759 w 759"/>
                <a:gd name="T11" fmla="*/ 933 h 1066"/>
                <a:gd name="T12" fmla="*/ 759 w 759"/>
                <a:gd name="T13" fmla="*/ 1066 h 1066"/>
              </a:gdLst>
              <a:ahLst/>
              <a:cxnLst>
                <a:cxn ang="0">
                  <a:pos x="T0" y="T1"/>
                </a:cxn>
                <a:cxn ang="0">
                  <a:pos x="T2" y="T3"/>
                </a:cxn>
                <a:cxn ang="0">
                  <a:pos x="T4" y="T5"/>
                </a:cxn>
                <a:cxn ang="0">
                  <a:pos x="T6" y="T7"/>
                </a:cxn>
                <a:cxn ang="0">
                  <a:pos x="T8" y="T9"/>
                </a:cxn>
                <a:cxn ang="0">
                  <a:pos x="T10" y="T11"/>
                </a:cxn>
                <a:cxn ang="0">
                  <a:pos x="T12" y="T13"/>
                </a:cxn>
              </a:cxnLst>
              <a:rect l="0" t="0" r="r" b="b"/>
              <a:pathLst>
                <a:path w="759" h="1066">
                  <a:moveTo>
                    <a:pt x="759" y="1066"/>
                  </a:moveTo>
                  <a:lnTo>
                    <a:pt x="600" y="1066"/>
                  </a:lnTo>
                  <a:lnTo>
                    <a:pt x="0" y="1066"/>
                  </a:lnTo>
                  <a:lnTo>
                    <a:pt x="0" y="0"/>
                  </a:lnTo>
                  <a:lnTo>
                    <a:pt x="759" y="0"/>
                  </a:lnTo>
                  <a:lnTo>
                    <a:pt x="759" y="933"/>
                  </a:lnTo>
                  <a:lnTo>
                    <a:pt x="759" y="1066"/>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6">
              <a:extLst>
                <a:ext uri="{FF2B5EF4-FFF2-40B4-BE49-F238E27FC236}">
                  <a16:creationId xmlns:a16="http://schemas.microsoft.com/office/drawing/2014/main" id="{8AD80081-45CC-47F6-A1FA-127B0FC0BEF6}"/>
                </a:ext>
              </a:extLst>
            </p:cNvPr>
            <p:cNvSpPr>
              <a:spLocks/>
            </p:cNvSpPr>
            <p:nvPr/>
          </p:nvSpPr>
          <p:spPr bwMode="auto">
            <a:xfrm>
              <a:off x="9599613" y="4803775"/>
              <a:ext cx="1195388" cy="1684337"/>
            </a:xfrm>
            <a:custGeom>
              <a:avLst/>
              <a:gdLst>
                <a:gd name="T0" fmla="*/ 753 w 753"/>
                <a:gd name="T1" fmla="*/ 1061 h 1061"/>
                <a:gd name="T2" fmla="*/ 594 w 753"/>
                <a:gd name="T3" fmla="*/ 1061 h 1061"/>
                <a:gd name="T4" fmla="*/ 0 w 753"/>
                <a:gd name="T5" fmla="*/ 1061 h 1061"/>
                <a:gd name="T6" fmla="*/ 0 w 753"/>
                <a:gd name="T7" fmla="*/ 0 h 1061"/>
                <a:gd name="T8" fmla="*/ 753 w 753"/>
                <a:gd name="T9" fmla="*/ 0 h 1061"/>
                <a:gd name="T10" fmla="*/ 753 w 753"/>
                <a:gd name="T11" fmla="*/ 928 h 1061"/>
                <a:gd name="T12" fmla="*/ 753 w 753"/>
                <a:gd name="T13" fmla="*/ 1061 h 1061"/>
              </a:gdLst>
              <a:ahLst/>
              <a:cxnLst>
                <a:cxn ang="0">
                  <a:pos x="T0" y="T1"/>
                </a:cxn>
                <a:cxn ang="0">
                  <a:pos x="T2" y="T3"/>
                </a:cxn>
                <a:cxn ang="0">
                  <a:pos x="T4" y="T5"/>
                </a:cxn>
                <a:cxn ang="0">
                  <a:pos x="T6" y="T7"/>
                </a:cxn>
                <a:cxn ang="0">
                  <a:pos x="T8" y="T9"/>
                </a:cxn>
                <a:cxn ang="0">
                  <a:pos x="T10" y="T11"/>
                </a:cxn>
                <a:cxn ang="0">
                  <a:pos x="T12" y="T13"/>
                </a:cxn>
              </a:cxnLst>
              <a:rect l="0" t="0" r="r" b="b"/>
              <a:pathLst>
                <a:path w="753" h="1061">
                  <a:moveTo>
                    <a:pt x="753" y="1061"/>
                  </a:moveTo>
                  <a:lnTo>
                    <a:pt x="594" y="1061"/>
                  </a:lnTo>
                  <a:lnTo>
                    <a:pt x="0" y="1061"/>
                  </a:lnTo>
                  <a:lnTo>
                    <a:pt x="0" y="0"/>
                  </a:lnTo>
                  <a:lnTo>
                    <a:pt x="753" y="0"/>
                  </a:lnTo>
                  <a:lnTo>
                    <a:pt x="753" y="928"/>
                  </a:lnTo>
                  <a:lnTo>
                    <a:pt x="753" y="1061"/>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7">
              <a:extLst>
                <a:ext uri="{FF2B5EF4-FFF2-40B4-BE49-F238E27FC236}">
                  <a16:creationId xmlns:a16="http://schemas.microsoft.com/office/drawing/2014/main" id="{797C864E-6256-4E54-BB63-6F5DBA11D4F8}"/>
                </a:ext>
              </a:extLst>
            </p:cNvPr>
            <p:cNvSpPr>
              <a:spLocks/>
            </p:cNvSpPr>
            <p:nvPr/>
          </p:nvSpPr>
          <p:spPr bwMode="auto">
            <a:xfrm>
              <a:off x="9578975" y="4808538"/>
              <a:ext cx="1204913" cy="1660525"/>
            </a:xfrm>
            <a:custGeom>
              <a:avLst/>
              <a:gdLst>
                <a:gd name="T0" fmla="*/ 685 w 759"/>
                <a:gd name="T1" fmla="*/ 975 h 1046"/>
                <a:gd name="T2" fmla="*/ 598 w 759"/>
                <a:gd name="T3" fmla="*/ 1046 h 1046"/>
                <a:gd name="T4" fmla="*/ 0 w 759"/>
                <a:gd name="T5" fmla="*/ 1046 h 1046"/>
                <a:gd name="T6" fmla="*/ 0 w 759"/>
                <a:gd name="T7" fmla="*/ 0 h 1046"/>
                <a:gd name="T8" fmla="*/ 759 w 759"/>
                <a:gd name="T9" fmla="*/ 0 h 1046"/>
                <a:gd name="T10" fmla="*/ 759 w 759"/>
                <a:gd name="T11" fmla="*/ 916 h 1046"/>
                <a:gd name="T12" fmla="*/ 685 w 759"/>
                <a:gd name="T13" fmla="*/ 975 h 1046"/>
              </a:gdLst>
              <a:ahLst/>
              <a:cxnLst>
                <a:cxn ang="0">
                  <a:pos x="T0" y="T1"/>
                </a:cxn>
                <a:cxn ang="0">
                  <a:pos x="T2" y="T3"/>
                </a:cxn>
                <a:cxn ang="0">
                  <a:pos x="T4" y="T5"/>
                </a:cxn>
                <a:cxn ang="0">
                  <a:pos x="T6" y="T7"/>
                </a:cxn>
                <a:cxn ang="0">
                  <a:pos x="T8" y="T9"/>
                </a:cxn>
                <a:cxn ang="0">
                  <a:pos x="T10" y="T11"/>
                </a:cxn>
                <a:cxn ang="0">
                  <a:pos x="T12" y="T13"/>
                </a:cxn>
              </a:cxnLst>
              <a:rect l="0" t="0" r="r" b="b"/>
              <a:pathLst>
                <a:path w="759" h="1046">
                  <a:moveTo>
                    <a:pt x="685" y="975"/>
                  </a:moveTo>
                  <a:lnTo>
                    <a:pt x="598" y="1046"/>
                  </a:lnTo>
                  <a:lnTo>
                    <a:pt x="0" y="1046"/>
                  </a:lnTo>
                  <a:lnTo>
                    <a:pt x="0" y="0"/>
                  </a:lnTo>
                  <a:lnTo>
                    <a:pt x="759" y="0"/>
                  </a:lnTo>
                  <a:lnTo>
                    <a:pt x="759" y="916"/>
                  </a:lnTo>
                  <a:lnTo>
                    <a:pt x="685" y="975"/>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8">
              <a:extLst>
                <a:ext uri="{FF2B5EF4-FFF2-40B4-BE49-F238E27FC236}">
                  <a16:creationId xmlns:a16="http://schemas.microsoft.com/office/drawing/2014/main" id="{3EE82E25-384C-4C37-995E-140309D3A70A}"/>
                </a:ext>
              </a:extLst>
            </p:cNvPr>
            <p:cNvSpPr>
              <a:spLocks/>
            </p:cNvSpPr>
            <p:nvPr/>
          </p:nvSpPr>
          <p:spPr bwMode="auto">
            <a:xfrm>
              <a:off x="9577388" y="4806950"/>
              <a:ext cx="1206500" cy="1662112"/>
            </a:xfrm>
            <a:custGeom>
              <a:avLst/>
              <a:gdLst>
                <a:gd name="T0" fmla="*/ 769 w 853"/>
                <a:gd name="T1" fmla="*/ 1096 h 1176"/>
                <a:gd name="T2" fmla="*/ 774 w 853"/>
                <a:gd name="T3" fmla="*/ 1092 h 1176"/>
                <a:gd name="T4" fmla="*/ 790 w 853"/>
                <a:gd name="T5" fmla="*/ 1079 h 1176"/>
                <a:gd name="T6" fmla="*/ 851 w 853"/>
                <a:gd name="T7" fmla="*/ 1029 h 1176"/>
                <a:gd name="T8" fmla="*/ 851 w 853"/>
                <a:gd name="T9" fmla="*/ 1029 h 1176"/>
                <a:gd name="T10" fmla="*/ 851 w 853"/>
                <a:gd name="T11" fmla="*/ 1 h 1176"/>
                <a:gd name="T12" fmla="*/ 852 w 853"/>
                <a:gd name="T13" fmla="*/ 2 h 1176"/>
                <a:gd name="T14" fmla="*/ 8 w 853"/>
                <a:gd name="T15" fmla="*/ 3 h 1176"/>
                <a:gd name="T16" fmla="*/ 1 w 853"/>
                <a:gd name="T17" fmla="*/ 3 h 1176"/>
                <a:gd name="T18" fmla="*/ 2 w 853"/>
                <a:gd name="T19" fmla="*/ 1 h 1176"/>
                <a:gd name="T20" fmla="*/ 2 w 853"/>
                <a:gd name="T21" fmla="*/ 1175 h 1176"/>
                <a:gd name="T22" fmla="*/ 1 w 853"/>
                <a:gd name="T23" fmla="*/ 1174 h 1176"/>
                <a:gd name="T24" fmla="*/ 672 w 853"/>
                <a:gd name="T25" fmla="*/ 1175 h 1176"/>
                <a:gd name="T26" fmla="*/ 672 w 853"/>
                <a:gd name="T27" fmla="*/ 1175 h 1176"/>
                <a:gd name="T28" fmla="*/ 745 w 853"/>
                <a:gd name="T29" fmla="*/ 1116 h 1176"/>
                <a:gd name="T30" fmla="*/ 763 w 853"/>
                <a:gd name="T31" fmla="*/ 1101 h 1176"/>
                <a:gd name="T32" fmla="*/ 769 w 853"/>
                <a:gd name="T33" fmla="*/ 1096 h 1176"/>
                <a:gd name="T34" fmla="*/ 763 w 853"/>
                <a:gd name="T35" fmla="*/ 1101 h 1176"/>
                <a:gd name="T36" fmla="*/ 745 w 853"/>
                <a:gd name="T37" fmla="*/ 1116 h 1176"/>
                <a:gd name="T38" fmla="*/ 672 w 853"/>
                <a:gd name="T39" fmla="*/ 1175 h 1176"/>
                <a:gd name="T40" fmla="*/ 672 w 853"/>
                <a:gd name="T41" fmla="*/ 1175 h 1176"/>
                <a:gd name="T42" fmla="*/ 672 w 853"/>
                <a:gd name="T43" fmla="*/ 1175 h 1176"/>
                <a:gd name="T44" fmla="*/ 1 w 853"/>
                <a:gd name="T45" fmla="*/ 1176 h 1176"/>
                <a:gd name="T46" fmla="*/ 0 w 853"/>
                <a:gd name="T47" fmla="*/ 1176 h 1176"/>
                <a:gd name="T48" fmla="*/ 0 w 853"/>
                <a:gd name="T49" fmla="*/ 1175 h 1176"/>
                <a:gd name="T50" fmla="*/ 0 w 853"/>
                <a:gd name="T51" fmla="*/ 1 h 1176"/>
                <a:gd name="T52" fmla="*/ 0 w 853"/>
                <a:gd name="T53" fmla="*/ 0 h 1176"/>
                <a:gd name="T54" fmla="*/ 1 w 853"/>
                <a:gd name="T55" fmla="*/ 0 h 1176"/>
                <a:gd name="T56" fmla="*/ 8 w 853"/>
                <a:gd name="T57" fmla="*/ 0 h 1176"/>
                <a:gd name="T58" fmla="*/ 852 w 853"/>
                <a:gd name="T59" fmla="*/ 1 h 1176"/>
                <a:gd name="T60" fmla="*/ 853 w 853"/>
                <a:gd name="T61" fmla="*/ 1 h 1176"/>
                <a:gd name="T62" fmla="*/ 853 w 853"/>
                <a:gd name="T63" fmla="*/ 1 h 1176"/>
                <a:gd name="T64" fmla="*/ 852 w 853"/>
                <a:gd name="T65" fmla="*/ 1029 h 1176"/>
                <a:gd name="T66" fmla="*/ 852 w 853"/>
                <a:gd name="T67" fmla="*/ 1029 h 1176"/>
                <a:gd name="T68" fmla="*/ 852 w 853"/>
                <a:gd name="T69" fmla="*/ 1029 h 1176"/>
                <a:gd name="T70" fmla="*/ 790 w 853"/>
                <a:gd name="T71" fmla="*/ 1079 h 1176"/>
                <a:gd name="T72" fmla="*/ 774 w 853"/>
                <a:gd name="T73" fmla="*/ 1092 h 1176"/>
                <a:gd name="T74" fmla="*/ 769 w 853"/>
                <a:gd name="T75" fmla="*/ 109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3" h="1176">
                  <a:moveTo>
                    <a:pt x="769" y="1096"/>
                  </a:moveTo>
                  <a:cubicBezTo>
                    <a:pt x="769" y="1096"/>
                    <a:pt x="771" y="1094"/>
                    <a:pt x="774" y="1092"/>
                  </a:cubicBezTo>
                  <a:cubicBezTo>
                    <a:pt x="778" y="1089"/>
                    <a:pt x="783" y="1084"/>
                    <a:pt x="790" y="1079"/>
                  </a:cubicBezTo>
                  <a:cubicBezTo>
                    <a:pt x="804" y="1068"/>
                    <a:pt x="824" y="1051"/>
                    <a:pt x="851" y="1029"/>
                  </a:cubicBezTo>
                  <a:cubicBezTo>
                    <a:pt x="851" y="1029"/>
                    <a:pt x="851" y="1029"/>
                    <a:pt x="851" y="1029"/>
                  </a:cubicBezTo>
                  <a:cubicBezTo>
                    <a:pt x="851" y="860"/>
                    <a:pt x="851" y="485"/>
                    <a:pt x="851" y="1"/>
                  </a:cubicBezTo>
                  <a:cubicBezTo>
                    <a:pt x="852" y="2"/>
                    <a:pt x="852" y="2"/>
                    <a:pt x="852" y="2"/>
                  </a:cubicBezTo>
                  <a:cubicBezTo>
                    <a:pt x="598" y="2"/>
                    <a:pt x="311" y="2"/>
                    <a:pt x="8" y="3"/>
                  </a:cubicBezTo>
                  <a:cubicBezTo>
                    <a:pt x="6" y="3"/>
                    <a:pt x="3" y="3"/>
                    <a:pt x="1" y="3"/>
                  </a:cubicBezTo>
                  <a:cubicBezTo>
                    <a:pt x="2" y="1"/>
                    <a:pt x="2" y="1"/>
                    <a:pt x="2" y="1"/>
                  </a:cubicBezTo>
                  <a:cubicBezTo>
                    <a:pt x="2" y="443"/>
                    <a:pt x="2" y="850"/>
                    <a:pt x="2" y="1175"/>
                  </a:cubicBezTo>
                  <a:cubicBezTo>
                    <a:pt x="1" y="1174"/>
                    <a:pt x="1" y="1174"/>
                    <a:pt x="1" y="1174"/>
                  </a:cubicBezTo>
                  <a:cubicBezTo>
                    <a:pt x="307" y="1174"/>
                    <a:pt x="543" y="1175"/>
                    <a:pt x="672" y="1175"/>
                  </a:cubicBezTo>
                  <a:cubicBezTo>
                    <a:pt x="672" y="1175"/>
                    <a:pt x="672" y="1175"/>
                    <a:pt x="672" y="1175"/>
                  </a:cubicBezTo>
                  <a:cubicBezTo>
                    <a:pt x="704" y="1148"/>
                    <a:pt x="728" y="1129"/>
                    <a:pt x="745" y="1116"/>
                  </a:cubicBezTo>
                  <a:cubicBezTo>
                    <a:pt x="753" y="1109"/>
                    <a:pt x="759" y="1104"/>
                    <a:pt x="763" y="1101"/>
                  </a:cubicBezTo>
                  <a:cubicBezTo>
                    <a:pt x="767" y="1097"/>
                    <a:pt x="769" y="1096"/>
                    <a:pt x="769" y="1096"/>
                  </a:cubicBezTo>
                  <a:cubicBezTo>
                    <a:pt x="769" y="1096"/>
                    <a:pt x="767" y="1098"/>
                    <a:pt x="763" y="1101"/>
                  </a:cubicBezTo>
                  <a:cubicBezTo>
                    <a:pt x="759" y="1104"/>
                    <a:pt x="753" y="1109"/>
                    <a:pt x="745" y="1116"/>
                  </a:cubicBezTo>
                  <a:cubicBezTo>
                    <a:pt x="729" y="1129"/>
                    <a:pt x="705" y="1149"/>
                    <a:pt x="672" y="1175"/>
                  </a:cubicBezTo>
                  <a:cubicBezTo>
                    <a:pt x="672" y="1175"/>
                    <a:pt x="672" y="1175"/>
                    <a:pt x="672" y="1175"/>
                  </a:cubicBezTo>
                  <a:cubicBezTo>
                    <a:pt x="672" y="1175"/>
                    <a:pt x="672" y="1175"/>
                    <a:pt x="672" y="1175"/>
                  </a:cubicBezTo>
                  <a:cubicBezTo>
                    <a:pt x="543" y="1175"/>
                    <a:pt x="307" y="1176"/>
                    <a:pt x="1" y="1176"/>
                  </a:cubicBezTo>
                  <a:cubicBezTo>
                    <a:pt x="0" y="1176"/>
                    <a:pt x="0" y="1176"/>
                    <a:pt x="0" y="1176"/>
                  </a:cubicBezTo>
                  <a:cubicBezTo>
                    <a:pt x="0" y="1175"/>
                    <a:pt x="0" y="1175"/>
                    <a:pt x="0" y="1175"/>
                  </a:cubicBezTo>
                  <a:cubicBezTo>
                    <a:pt x="0" y="850"/>
                    <a:pt x="0" y="443"/>
                    <a:pt x="0" y="1"/>
                  </a:cubicBezTo>
                  <a:cubicBezTo>
                    <a:pt x="0" y="0"/>
                    <a:pt x="0" y="0"/>
                    <a:pt x="0" y="0"/>
                  </a:cubicBezTo>
                  <a:cubicBezTo>
                    <a:pt x="1" y="0"/>
                    <a:pt x="1" y="0"/>
                    <a:pt x="1" y="0"/>
                  </a:cubicBezTo>
                  <a:cubicBezTo>
                    <a:pt x="3" y="0"/>
                    <a:pt x="6" y="0"/>
                    <a:pt x="8" y="0"/>
                  </a:cubicBezTo>
                  <a:cubicBezTo>
                    <a:pt x="311" y="0"/>
                    <a:pt x="598" y="0"/>
                    <a:pt x="852" y="1"/>
                  </a:cubicBezTo>
                  <a:cubicBezTo>
                    <a:pt x="853" y="1"/>
                    <a:pt x="853" y="1"/>
                    <a:pt x="853" y="1"/>
                  </a:cubicBezTo>
                  <a:cubicBezTo>
                    <a:pt x="853" y="1"/>
                    <a:pt x="853" y="1"/>
                    <a:pt x="853" y="1"/>
                  </a:cubicBezTo>
                  <a:cubicBezTo>
                    <a:pt x="852" y="485"/>
                    <a:pt x="852" y="860"/>
                    <a:pt x="852" y="1029"/>
                  </a:cubicBezTo>
                  <a:cubicBezTo>
                    <a:pt x="852" y="1029"/>
                    <a:pt x="852" y="1029"/>
                    <a:pt x="852" y="1029"/>
                  </a:cubicBezTo>
                  <a:cubicBezTo>
                    <a:pt x="852" y="1029"/>
                    <a:pt x="852" y="1029"/>
                    <a:pt x="852" y="1029"/>
                  </a:cubicBezTo>
                  <a:cubicBezTo>
                    <a:pt x="825" y="1051"/>
                    <a:pt x="804" y="1068"/>
                    <a:pt x="790" y="1079"/>
                  </a:cubicBezTo>
                  <a:cubicBezTo>
                    <a:pt x="783" y="1085"/>
                    <a:pt x="778" y="1089"/>
                    <a:pt x="774" y="1092"/>
                  </a:cubicBezTo>
                  <a:cubicBezTo>
                    <a:pt x="771" y="1095"/>
                    <a:pt x="769" y="1096"/>
                    <a:pt x="769" y="109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9">
              <a:extLst>
                <a:ext uri="{FF2B5EF4-FFF2-40B4-BE49-F238E27FC236}">
                  <a16:creationId xmlns:a16="http://schemas.microsoft.com/office/drawing/2014/main" id="{D7E2E8DE-C31C-4016-8829-A6612176438F}"/>
                </a:ext>
              </a:extLst>
            </p:cNvPr>
            <p:cNvSpPr>
              <a:spLocks/>
            </p:cNvSpPr>
            <p:nvPr/>
          </p:nvSpPr>
          <p:spPr bwMode="auto">
            <a:xfrm>
              <a:off x="9932988" y="4692650"/>
              <a:ext cx="495300" cy="169862"/>
            </a:xfrm>
            <a:custGeom>
              <a:avLst/>
              <a:gdLst>
                <a:gd name="T0" fmla="*/ 349 w 349"/>
                <a:gd name="T1" fmla="*/ 120 h 120"/>
                <a:gd name="T2" fmla="*/ 0 w 349"/>
                <a:gd name="T3" fmla="*/ 120 h 120"/>
                <a:gd name="T4" fmla="*/ 0 w 349"/>
                <a:gd name="T5" fmla="*/ 59 h 120"/>
                <a:gd name="T6" fmla="*/ 59 w 349"/>
                <a:gd name="T7" fmla="*/ 0 h 120"/>
                <a:gd name="T8" fmla="*/ 292 w 349"/>
                <a:gd name="T9" fmla="*/ 0 h 120"/>
                <a:gd name="T10" fmla="*/ 349 w 349"/>
                <a:gd name="T11" fmla="*/ 57 h 120"/>
                <a:gd name="T12" fmla="*/ 349 w 349"/>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349" h="120">
                  <a:moveTo>
                    <a:pt x="349" y="120"/>
                  </a:moveTo>
                  <a:cubicBezTo>
                    <a:pt x="0" y="120"/>
                    <a:pt x="0" y="120"/>
                    <a:pt x="0" y="120"/>
                  </a:cubicBezTo>
                  <a:cubicBezTo>
                    <a:pt x="0" y="59"/>
                    <a:pt x="0" y="59"/>
                    <a:pt x="0" y="59"/>
                  </a:cubicBezTo>
                  <a:cubicBezTo>
                    <a:pt x="0" y="27"/>
                    <a:pt x="27" y="0"/>
                    <a:pt x="59" y="0"/>
                  </a:cubicBezTo>
                  <a:cubicBezTo>
                    <a:pt x="292" y="0"/>
                    <a:pt x="292" y="0"/>
                    <a:pt x="292" y="0"/>
                  </a:cubicBezTo>
                  <a:cubicBezTo>
                    <a:pt x="323" y="0"/>
                    <a:pt x="349" y="26"/>
                    <a:pt x="349" y="57"/>
                  </a:cubicBezTo>
                  <a:lnTo>
                    <a:pt x="349" y="120"/>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0">
              <a:extLst>
                <a:ext uri="{FF2B5EF4-FFF2-40B4-BE49-F238E27FC236}">
                  <a16:creationId xmlns:a16="http://schemas.microsoft.com/office/drawing/2014/main" id="{61431635-FC60-44B7-8BFB-4211ED71116A}"/>
                </a:ext>
              </a:extLst>
            </p:cNvPr>
            <p:cNvSpPr>
              <a:spLocks/>
            </p:cNvSpPr>
            <p:nvPr/>
          </p:nvSpPr>
          <p:spPr bwMode="auto">
            <a:xfrm>
              <a:off x="10037763" y="4602163"/>
              <a:ext cx="282575" cy="90487"/>
            </a:xfrm>
            <a:custGeom>
              <a:avLst/>
              <a:gdLst>
                <a:gd name="T0" fmla="*/ 11 w 178"/>
                <a:gd name="T1" fmla="*/ 57 h 57"/>
                <a:gd name="T2" fmla="*/ 0 w 178"/>
                <a:gd name="T3" fmla="*/ 0 h 57"/>
                <a:gd name="T4" fmla="*/ 178 w 178"/>
                <a:gd name="T5" fmla="*/ 0 h 57"/>
                <a:gd name="T6" fmla="*/ 168 w 178"/>
                <a:gd name="T7" fmla="*/ 57 h 57"/>
                <a:gd name="T8" fmla="*/ 11 w 178"/>
                <a:gd name="T9" fmla="*/ 57 h 57"/>
              </a:gdLst>
              <a:ahLst/>
              <a:cxnLst>
                <a:cxn ang="0">
                  <a:pos x="T0" y="T1"/>
                </a:cxn>
                <a:cxn ang="0">
                  <a:pos x="T2" y="T3"/>
                </a:cxn>
                <a:cxn ang="0">
                  <a:pos x="T4" y="T5"/>
                </a:cxn>
                <a:cxn ang="0">
                  <a:pos x="T6" y="T7"/>
                </a:cxn>
                <a:cxn ang="0">
                  <a:pos x="T8" y="T9"/>
                </a:cxn>
              </a:cxnLst>
              <a:rect l="0" t="0" r="r" b="b"/>
              <a:pathLst>
                <a:path w="178" h="57">
                  <a:moveTo>
                    <a:pt x="11" y="57"/>
                  </a:moveTo>
                  <a:lnTo>
                    <a:pt x="0" y="0"/>
                  </a:lnTo>
                  <a:lnTo>
                    <a:pt x="178" y="0"/>
                  </a:lnTo>
                  <a:lnTo>
                    <a:pt x="168" y="57"/>
                  </a:lnTo>
                  <a:lnTo>
                    <a:pt x="11" y="57"/>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1">
              <a:extLst>
                <a:ext uri="{FF2B5EF4-FFF2-40B4-BE49-F238E27FC236}">
                  <a16:creationId xmlns:a16="http://schemas.microsoft.com/office/drawing/2014/main" id="{0E7C846C-AA69-402E-ADDA-E11EBB6A38E9}"/>
                </a:ext>
              </a:extLst>
            </p:cNvPr>
            <p:cNvSpPr>
              <a:spLocks/>
            </p:cNvSpPr>
            <p:nvPr/>
          </p:nvSpPr>
          <p:spPr bwMode="auto">
            <a:xfrm>
              <a:off x="10037763" y="4602163"/>
              <a:ext cx="282575" cy="90487"/>
            </a:xfrm>
            <a:custGeom>
              <a:avLst/>
              <a:gdLst>
                <a:gd name="T0" fmla="*/ 11 w 178"/>
                <a:gd name="T1" fmla="*/ 57 h 57"/>
                <a:gd name="T2" fmla="*/ 0 w 178"/>
                <a:gd name="T3" fmla="*/ 0 h 57"/>
                <a:gd name="T4" fmla="*/ 178 w 178"/>
                <a:gd name="T5" fmla="*/ 0 h 57"/>
                <a:gd name="T6" fmla="*/ 168 w 178"/>
                <a:gd name="T7" fmla="*/ 57 h 57"/>
                <a:gd name="T8" fmla="*/ 11 w 178"/>
                <a:gd name="T9" fmla="*/ 57 h 57"/>
              </a:gdLst>
              <a:ahLst/>
              <a:cxnLst>
                <a:cxn ang="0">
                  <a:pos x="T0" y="T1"/>
                </a:cxn>
                <a:cxn ang="0">
                  <a:pos x="T2" y="T3"/>
                </a:cxn>
                <a:cxn ang="0">
                  <a:pos x="T4" y="T5"/>
                </a:cxn>
                <a:cxn ang="0">
                  <a:pos x="T6" y="T7"/>
                </a:cxn>
                <a:cxn ang="0">
                  <a:pos x="T8" y="T9"/>
                </a:cxn>
              </a:cxnLst>
              <a:rect l="0" t="0" r="r" b="b"/>
              <a:pathLst>
                <a:path w="178" h="57">
                  <a:moveTo>
                    <a:pt x="11" y="57"/>
                  </a:moveTo>
                  <a:lnTo>
                    <a:pt x="0" y="0"/>
                  </a:lnTo>
                  <a:lnTo>
                    <a:pt x="178" y="0"/>
                  </a:lnTo>
                  <a:lnTo>
                    <a:pt x="168" y="57"/>
                  </a:lnTo>
                  <a:lnTo>
                    <a:pt x="11" y="5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2">
              <a:extLst>
                <a:ext uri="{FF2B5EF4-FFF2-40B4-BE49-F238E27FC236}">
                  <a16:creationId xmlns:a16="http://schemas.microsoft.com/office/drawing/2014/main" id="{A8BAFF97-085D-45BF-8CC0-92573CA92CDC}"/>
                </a:ext>
              </a:extLst>
            </p:cNvPr>
            <p:cNvSpPr>
              <a:spLocks noEditPoints="1"/>
            </p:cNvSpPr>
            <p:nvPr/>
          </p:nvSpPr>
          <p:spPr bwMode="auto">
            <a:xfrm>
              <a:off x="9704388" y="5073650"/>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4 h 128"/>
                <a:gd name="T12" fmla="*/ 124 w 127"/>
                <a:gd name="T13" fmla="*/ 124 h 128"/>
                <a:gd name="T14" fmla="*/ 124 w 127"/>
                <a:gd name="T15" fmla="*/ 3 h 128"/>
                <a:gd name="T16" fmla="*/ 3 w 127"/>
                <a:gd name="T17" fmla="*/ 3 h 128"/>
                <a:gd name="T18" fmla="*/ 3 w 127"/>
                <a:gd name="T1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4"/>
                  </a:moveTo>
                  <a:lnTo>
                    <a:pt x="124" y="124"/>
                  </a:lnTo>
                  <a:lnTo>
                    <a:pt x="124" y="3"/>
                  </a:lnTo>
                  <a:lnTo>
                    <a:pt x="3" y="3"/>
                  </a:lnTo>
                  <a:lnTo>
                    <a:pt x="3" y="124"/>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3">
              <a:extLst>
                <a:ext uri="{FF2B5EF4-FFF2-40B4-BE49-F238E27FC236}">
                  <a16:creationId xmlns:a16="http://schemas.microsoft.com/office/drawing/2014/main" id="{860A828A-D3B6-4AAD-955E-D8B430AD604A}"/>
                </a:ext>
              </a:extLst>
            </p:cNvPr>
            <p:cNvSpPr>
              <a:spLocks noChangeArrowheads="1"/>
            </p:cNvSpPr>
            <p:nvPr/>
          </p:nvSpPr>
          <p:spPr bwMode="auto">
            <a:xfrm>
              <a:off x="9993313" y="5121275"/>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4">
              <a:extLst>
                <a:ext uri="{FF2B5EF4-FFF2-40B4-BE49-F238E27FC236}">
                  <a16:creationId xmlns:a16="http://schemas.microsoft.com/office/drawing/2014/main" id="{653FC3F4-A4AA-4F0A-B26D-7DC07EF74313}"/>
                </a:ext>
              </a:extLst>
            </p:cNvPr>
            <p:cNvSpPr>
              <a:spLocks noChangeArrowheads="1"/>
            </p:cNvSpPr>
            <p:nvPr/>
          </p:nvSpPr>
          <p:spPr bwMode="auto">
            <a:xfrm>
              <a:off x="9993313" y="5164138"/>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55">
              <a:extLst>
                <a:ext uri="{FF2B5EF4-FFF2-40B4-BE49-F238E27FC236}">
                  <a16:creationId xmlns:a16="http://schemas.microsoft.com/office/drawing/2014/main" id="{BB745D55-314B-4367-8D9F-A6783E6F3C29}"/>
                </a:ext>
              </a:extLst>
            </p:cNvPr>
            <p:cNvSpPr>
              <a:spLocks noChangeArrowheads="1"/>
            </p:cNvSpPr>
            <p:nvPr/>
          </p:nvSpPr>
          <p:spPr bwMode="auto">
            <a:xfrm>
              <a:off x="9993313" y="5205413"/>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56">
              <a:extLst>
                <a:ext uri="{FF2B5EF4-FFF2-40B4-BE49-F238E27FC236}">
                  <a16:creationId xmlns:a16="http://schemas.microsoft.com/office/drawing/2014/main" id="{5AC6B82D-479F-48E5-B26D-51723308BC4E}"/>
                </a:ext>
              </a:extLst>
            </p:cNvPr>
            <p:cNvSpPr>
              <a:spLocks noChangeArrowheads="1"/>
            </p:cNvSpPr>
            <p:nvPr/>
          </p:nvSpPr>
          <p:spPr bwMode="auto">
            <a:xfrm>
              <a:off x="9993313" y="5246688"/>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7">
              <a:extLst>
                <a:ext uri="{FF2B5EF4-FFF2-40B4-BE49-F238E27FC236}">
                  <a16:creationId xmlns:a16="http://schemas.microsoft.com/office/drawing/2014/main" id="{48DD68E1-A2FE-42A4-84AB-768FB05E4B33}"/>
                </a:ext>
              </a:extLst>
            </p:cNvPr>
            <p:cNvSpPr>
              <a:spLocks noEditPoints="1"/>
            </p:cNvSpPr>
            <p:nvPr/>
          </p:nvSpPr>
          <p:spPr bwMode="auto">
            <a:xfrm>
              <a:off x="9704388" y="5384800"/>
              <a:ext cx="201613" cy="204787"/>
            </a:xfrm>
            <a:custGeom>
              <a:avLst/>
              <a:gdLst>
                <a:gd name="T0" fmla="*/ 127 w 127"/>
                <a:gd name="T1" fmla="*/ 129 h 129"/>
                <a:gd name="T2" fmla="*/ 0 w 127"/>
                <a:gd name="T3" fmla="*/ 129 h 129"/>
                <a:gd name="T4" fmla="*/ 0 w 127"/>
                <a:gd name="T5" fmla="*/ 0 h 129"/>
                <a:gd name="T6" fmla="*/ 127 w 127"/>
                <a:gd name="T7" fmla="*/ 0 h 129"/>
                <a:gd name="T8" fmla="*/ 127 w 127"/>
                <a:gd name="T9" fmla="*/ 129 h 129"/>
                <a:gd name="T10" fmla="*/ 3 w 127"/>
                <a:gd name="T11" fmla="*/ 125 h 129"/>
                <a:gd name="T12" fmla="*/ 124 w 127"/>
                <a:gd name="T13" fmla="*/ 125 h 129"/>
                <a:gd name="T14" fmla="*/ 124 w 127"/>
                <a:gd name="T15" fmla="*/ 4 h 129"/>
                <a:gd name="T16" fmla="*/ 3 w 127"/>
                <a:gd name="T17" fmla="*/ 4 h 129"/>
                <a:gd name="T18" fmla="*/ 3 w 127"/>
                <a:gd name="T19"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9">
                  <a:moveTo>
                    <a:pt x="127" y="129"/>
                  </a:moveTo>
                  <a:lnTo>
                    <a:pt x="0" y="129"/>
                  </a:lnTo>
                  <a:lnTo>
                    <a:pt x="0" y="0"/>
                  </a:lnTo>
                  <a:lnTo>
                    <a:pt x="127" y="0"/>
                  </a:lnTo>
                  <a:lnTo>
                    <a:pt x="127" y="129"/>
                  </a:lnTo>
                  <a:close/>
                  <a:moveTo>
                    <a:pt x="3" y="125"/>
                  </a:moveTo>
                  <a:lnTo>
                    <a:pt x="124" y="125"/>
                  </a:lnTo>
                  <a:lnTo>
                    <a:pt x="124" y="4"/>
                  </a:lnTo>
                  <a:lnTo>
                    <a:pt x="3" y="4"/>
                  </a:lnTo>
                  <a:lnTo>
                    <a:pt x="3" y="125"/>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8">
              <a:extLst>
                <a:ext uri="{FF2B5EF4-FFF2-40B4-BE49-F238E27FC236}">
                  <a16:creationId xmlns:a16="http://schemas.microsoft.com/office/drawing/2014/main" id="{603CD460-1839-4964-8666-D8FA51E2ADE9}"/>
                </a:ext>
              </a:extLst>
            </p:cNvPr>
            <p:cNvSpPr>
              <a:spLocks/>
            </p:cNvSpPr>
            <p:nvPr/>
          </p:nvSpPr>
          <p:spPr bwMode="auto">
            <a:xfrm>
              <a:off x="9744075" y="5397500"/>
              <a:ext cx="200025" cy="157162"/>
            </a:xfrm>
            <a:custGeom>
              <a:avLst/>
              <a:gdLst>
                <a:gd name="T0" fmla="*/ 0 w 126"/>
                <a:gd name="T1" fmla="*/ 59 h 99"/>
                <a:gd name="T2" fmla="*/ 17 w 126"/>
                <a:gd name="T3" fmla="*/ 41 h 99"/>
                <a:gd name="T4" fmla="*/ 45 w 126"/>
                <a:gd name="T5" fmla="*/ 64 h 99"/>
                <a:gd name="T6" fmla="*/ 110 w 126"/>
                <a:gd name="T7" fmla="*/ 0 h 99"/>
                <a:gd name="T8" fmla="*/ 126 w 126"/>
                <a:gd name="T9" fmla="*/ 19 h 99"/>
                <a:gd name="T10" fmla="*/ 44 w 126"/>
                <a:gd name="T11" fmla="*/ 99 h 99"/>
                <a:gd name="T12" fmla="*/ 0 w 126"/>
                <a:gd name="T13" fmla="*/ 59 h 99"/>
              </a:gdLst>
              <a:ahLst/>
              <a:cxnLst>
                <a:cxn ang="0">
                  <a:pos x="T0" y="T1"/>
                </a:cxn>
                <a:cxn ang="0">
                  <a:pos x="T2" y="T3"/>
                </a:cxn>
                <a:cxn ang="0">
                  <a:pos x="T4" y="T5"/>
                </a:cxn>
                <a:cxn ang="0">
                  <a:pos x="T6" y="T7"/>
                </a:cxn>
                <a:cxn ang="0">
                  <a:pos x="T8" y="T9"/>
                </a:cxn>
                <a:cxn ang="0">
                  <a:pos x="T10" y="T11"/>
                </a:cxn>
                <a:cxn ang="0">
                  <a:pos x="T12" y="T13"/>
                </a:cxn>
              </a:cxnLst>
              <a:rect l="0" t="0" r="r" b="b"/>
              <a:pathLst>
                <a:path w="126" h="99">
                  <a:moveTo>
                    <a:pt x="0" y="59"/>
                  </a:moveTo>
                  <a:lnTo>
                    <a:pt x="17" y="41"/>
                  </a:lnTo>
                  <a:lnTo>
                    <a:pt x="45" y="64"/>
                  </a:lnTo>
                  <a:lnTo>
                    <a:pt x="110" y="0"/>
                  </a:lnTo>
                  <a:lnTo>
                    <a:pt x="126" y="19"/>
                  </a:lnTo>
                  <a:lnTo>
                    <a:pt x="44" y="99"/>
                  </a:lnTo>
                  <a:lnTo>
                    <a:pt x="0" y="59"/>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59">
              <a:extLst>
                <a:ext uri="{FF2B5EF4-FFF2-40B4-BE49-F238E27FC236}">
                  <a16:creationId xmlns:a16="http://schemas.microsoft.com/office/drawing/2014/main" id="{8357567C-2852-48B6-AAFD-0FC217C568C3}"/>
                </a:ext>
              </a:extLst>
            </p:cNvPr>
            <p:cNvSpPr>
              <a:spLocks noChangeArrowheads="1"/>
            </p:cNvSpPr>
            <p:nvPr/>
          </p:nvSpPr>
          <p:spPr bwMode="auto">
            <a:xfrm>
              <a:off x="9993313" y="5434013"/>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0">
              <a:extLst>
                <a:ext uri="{FF2B5EF4-FFF2-40B4-BE49-F238E27FC236}">
                  <a16:creationId xmlns:a16="http://schemas.microsoft.com/office/drawing/2014/main" id="{053BA0C6-6AC8-46D2-AA35-8BABAB02750A}"/>
                </a:ext>
              </a:extLst>
            </p:cNvPr>
            <p:cNvSpPr>
              <a:spLocks noChangeArrowheads="1"/>
            </p:cNvSpPr>
            <p:nvPr/>
          </p:nvSpPr>
          <p:spPr bwMode="auto">
            <a:xfrm>
              <a:off x="9993313" y="5475288"/>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1">
              <a:extLst>
                <a:ext uri="{FF2B5EF4-FFF2-40B4-BE49-F238E27FC236}">
                  <a16:creationId xmlns:a16="http://schemas.microsoft.com/office/drawing/2014/main" id="{30EC69ED-8873-4D85-95A0-E290507E6C6F}"/>
                </a:ext>
              </a:extLst>
            </p:cNvPr>
            <p:cNvSpPr>
              <a:spLocks noChangeArrowheads="1"/>
            </p:cNvSpPr>
            <p:nvPr/>
          </p:nvSpPr>
          <p:spPr bwMode="auto">
            <a:xfrm>
              <a:off x="9993313" y="5518150"/>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2">
              <a:extLst>
                <a:ext uri="{FF2B5EF4-FFF2-40B4-BE49-F238E27FC236}">
                  <a16:creationId xmlns:a16="http://schemas.microsoft.com/office/drawing/2014/main" id="{05D949E1-81D3-4C0A-BC5D-A10B30BF93FA}"/>
                </a:ext>
              </a:extLst>
            </p:cNvPr>
            <p:cNvSpPr>
              <a:spLocks noChangeArrowheads="1"/>
            </p:cNvSpPr>
            <p:nvPr/>
          </p:nvSpPr>
          <p:spPr bwMode="auto">
            <a:xfrm>
              <a:off x="9993313" y="5559425"/>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3">
              <a:extLst>
                <a:ext uri="{FF2B5EF4-FFF2-40B4-BE49-F238E27FC236}">
                  <a16:creationId xmlns:a16="http://schemas.microsoft.com/office/drawing/2014/main" id="{A78B4DE3-6C02-4E38-9F98-813B926E6058}"/>
                </a:ext>
              </a:extLst>
            </p:cNvPr>
            <p:cNvSpPr>
              <a:spLocks noEditPoints="1"/>
            </p:cNvSpPr>
            <p:nvPr/>
          </p:nvSpPr>
          <p:spPr bwMode="auto">
            <a:xfrm>
              <a:off x="9704388" y="5688013"/>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5 h 128"/>
                <a:gd name="T12" fmla="*/ 124 w 127"/>
                <a:gd name="T13" fmla="*/ 125 h 128"/>
                <a:gd name="T14" fmla="*/ 124 w 127"/>
                <a:gd name="T15" fmla="*/ 4 h 128"/>
                <a:gd name="T16" fmla="*/ 3 w 127"/>
                <a:gd name="T17" fmla="*/ 4 h 128"/>
                <a:gd name="T18" fmla="*/ 3 w 127"/>
                <a:gd name="T19"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5"/>
                  </a:moveTo>
                  <a:lnTo>
                    <a:pt x="124" y="125"/>
                  </a:lnTo>
                  <a:lnTo>
                    <a:pt x="124" y="4"/>
                  </a:lnTo>
                  <a:lnTo>
                    <a:pt x="3" y="4"/>
                  </a:lnTo>
                  <a:lnTo>
                    <a:pt x="3" y="125"/>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4">
              <a:extLst>
                <a:ext uri="{FF2B5EF4-FFF2-40B4-BE49-F238E27FC236}">
                  <a16:creationId xmlns:a16="http://schemas.microsoft.com/office/drawing/2014/main" id="{9D8A26ED-C4AD-4621-BC17-F9E9BDCF6766}"/>
                </a:ext>
              </a:extLst>
            </p:cNvPr>
            <p:cNvSpPr>
              <a:spLocks/>
            </p:cNvSpPr>
            <p:nvPr/>
          </p:nvSpPr>
          <p:spPr bwMode="auto">
            <a:xfrm>
              <a:off x="9744075" y="5700713"/>
              <a:ext cx="200025" cy="157162"/>
            </a:xfrm>
            <a:custGeom>
              <a:avLst/>
              <a:gdLst>
                <a:gd name="T0" fmla="*/ 0 w 126"/>
                <a:gd name="T1" fmla="*/ 59 h 99"/>
                <a:gd name="T2" fmla="*/ 17 w 126"/>
                <a:gd name="T3" fmla="*/ 40 h 99"/>
                <a:gd name="T4" fmla="*/ 45 w 126"/>
                <a:gd name="T5" fmla="*/ 63 h 99"/>
                <a:gd name="T6" fmla="*/ 110 w 126"/>
                <a:gd name="T7" fmla="*/ 0 h 99"/>
                <a:gd name="T8" fmla="*/ 126 w 126"/>
                <a:gd name="T9" fmla="*/ 19 h 99"/>
                <a:gd name="T10" fmla="*/ 44 w 126"/>
                <a:gd name="T11" fmla="*/ 99 h 99"/>
                <a:gd name="T12" fmla="*/ 0 w 126"/>
                <a:gd name="T13" fmla="*/ 59 h 99"/>
              </a:gdLst>
              <a:ahLst/>
              <a:cxnLst>
                <a:cxn ang="0">
                  <a:pos x="T0" y="T1"/>
                </a:cxn>
                <a:cxn ang="0">
                  <a:pos x="T2" y="T3"/>
                </a:cxn>
                <a:cxn ang="0">
                  <a:pos x="T4" y="T5"/>
                </a:cxn>
                <a:cxn ang="0">
                  <a:pos x="T6" y="T7"/>
                </a:cxn>
                <a:cxn ang="0">
                  <a:pos x="T8" y="T9"/>
                </a:cxn>
                <a:cxn ang="0">
                  <a:pos x="T10" y="T11"/>
                </a:cxn>
                <a:cxn ang="0">
                  <a:pos x="T12" y="T13"/>
                </a:cxn>
              </a:cxnLst>
              <a:rect l="0" t="0" r="r" b="b"/>
              <a:pathLst>
                <a:path w="126" h="99">
                  <a:moveTo>
                    <a:pt x="0" y="59"/>
                  </a:moveTo>
                  <a:lnTo>
                    <a:pt x="17" y="40"/>
                  </a:lnTo>
                  <a:lnTo>
                    <a:pt x="45" y="63"/>
                  </a:lnTo>
                  <a:lnTo>
                    <a:pt x="110" y="0"/>
                  </a:lnTo>
                  <a:lnTo>
                    <a:pt x="126" y="19"/>
                  </a:lnTo>
                  <a:lnTo>
                    <a:pt x="44" y="99"/>
                  </a:lnTo>
                  <a:lnTo>
                    <a:pt x="0" y="59"/>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5">
              <a:extLst>
                <a:ext uri="{FF2B5EF4-FFF2-40B4-BE49-F238E27FC236}">
                  <a16:creationId xmlns:a16="http://schemas.microsoft.com/office/drawing/2014/main" id="{11C3124A-D466-41A4-839B-BC7C5E0D09FD}"/>
                </a:ext>
              </a:extLst>
            </p:cNvPr>
            <p:cNvSpPr>
              <a:spLocks noChangeArrowheads="1"/>
            </p:cNvSpPr>
            <p:nvPr/>
          </p:nvSpPr>
          <p:spPr bwMode="auto">
            <a:xfrm>
              <a:off x="9993313" y="5735638"/>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6">
              <a:extLst>
                <a:ext uri="{FF2B5EF4-FFF2-40B4-BE49-F238E27FC236}">
                  <a16:creationId xmlns:a16="http://schemas.microsoft.com/office/drawing/2014/main" id="{73BD8124-A449-4926-A93B-D1BC2AD4BFCD}"/>
                </a:ext>
              </a:extLst>
            </p:cNvPr>
            <p:cNvSpPr>
              <a:spLocks noChangeArrowheads="1"/>
            </p:cNvSpPr>
            <p:nvPr/>
          </p:nvSpPr>
          <p:spPr bwMode="auto">
            <a:xfrm>
              <a:off x="9993313" y="5778500"/>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7">
              <a:extLst>
                <a:ext uri="{FF2B5EF4-FFF2-40B4-BE49-F238E27FC236}">
                  <a16:creationId xmlns:a16="http://schemas.microsoft.com/office/drawing/2014/main" id="{0AD0F44A-6E19-412E-A064-93562D9DAD90}"/>
                </a:ext>
              </a:extLst>
            </p:cNvPr>
            <p:cNvSpPr>
              <a:spLocks noChangeArrowheads="1"/>
            </p:cNvSpPr>
            <p:nvPr/>
          </p:nvSpPr>
          <p:spPr bwMode="auto">
            <a:xfrm>
              <a:off x="9993313" y="5819775"/>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8">
              <a:extLst>
                <a:ext uri="{FF2B5EF4-FFF2-40B4-BE49-F238E27FC236}">
                  <a16:creationId xmlns:a16="http://schemas.microsoft.com/office/drawing/2014/main" id="{94FF215E-489F-4675-A50C-60EF48F82C30}"/>
                </a:ext>
              </a:extLst>
            </p:cNvPr>
            <p:cNvSpPr>
              <a:spLocks noChangeArrowheads="1"/>
            </p:cNvSpPr>
            <p:nvPr/>
          </p:nvSpPr>
          <p:spPr bwMode="auto">
            <a:xfrm>
              <a:off x="9993313" y="5862638"/>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9">
              <a:extLst>
                <a:ext uri="{FF2B5EF4-FFF2-40B4-BE49-F238E27FC236}">
                  <a16:creationId xmlns:a16="http://schemas.microsoft.com/office/drawing/2014/main" id="{475FDA79-ACE1-403F-AC87-C8AA0D14F54F}"/>
                </a:ext>
              </a:extLst>
            </p:cNvPr>
            <p:cNvSpPr>
              <a:spLocks noEditPoints="1"/>
            </p:cNvSpPr>
            <p:nvPr/>
          </p:nvSpPr>
          <p:spPr bwMode="auto">
            <a:xfrm>
              <a:off x="9704388" y="5980113"/>
              <a:ext cx="201613" cy="203200"/>
            </a:xfrm>
            <a:custGeom>
              <a:avLst/>
              <a:gdLst>
                <a:gd name="T0" fmla="*/ 127 w 127"/>
                <a:gd name="T1" fmla="*/ 128 h 128"/>
                <a:gd name="T2" fmla="*/ 0 w 127"/>
                <a:gd name="T3" fmla="*/ 128 h 128"/>
                <a:gd name="T4" fmla="*/ 0 w 127"/>
                <a:gd name="T5" fmla="*/ 0 h 128"/>
                <a:gd name="T6" fmla="*/ 127 w 127"/>
                <a:gd name="T7" fmla="*/ 0 h 128"/>
                <a:gd name="T8" fmla="*/ 127 w 127"/>
                <a:gd name="T9" fmla="*/ 128 h 128"/>
                <a:gd name="T10" fmla="*/ 3 w 127"/>
                <a:gd name="T11" fmla="*/ 124 h 128"/>
                <a:gd name="T12" fmla="*/ 124 w 127"/>
                <a:gd name="T13" fmla="*/ 124 h 128"/>
                <a:gd name="T14" fmla="*/ 124 w 127"/>
                <a:gd name="T15" fmla="*/ 4 h 128"/>
                <a:gd name="T16" fmla="*/ 3 w 127"/>
                <a:gd name="T17" fmla="*/ 4 h 128"/>
                <a:gd name="T18" fmla="*/ 3 w 127"/>
                <a:gd name="T1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8">
                  <a:moveTo>
                    <a:pt x="127" y="128"/>
                  </a:moveTo>
                  <a:lnTo>
                    <a:pt x="0" y="128"/>
                  </a:lnTo>
                  <a:lnTo>
                    <a:pt x="0" y="0"/>
                  </a:lnTo>
                  <a:lnTo>
                    <a:pt x="127" y="0"/>
                  </a:lnTo>
                  <a:lnTo>
                    <a:pt x="127" y="128"/>
                  </a:lnTo>
                  <a:close/>
                  <a:moveTo>
                    <a:pt x="3" y="124"/>
                  </a:moveTo>
                  <a:lnTo>
                    <a:pt x="124" y="124"/>
                  </a:lnTo>
                  <a:lnTo>
                    <a:pt x="124" y="4"/>
                  </a:lnTo>
                  <a:lnTo>
                    <a:pt x="3" y="4"/>
                  </a:lnTo>
                  <a:lnTo>
                    <a:pt x="3" y="124"/>
                  </a:lnTo>
                  <a:close/>
                </a:path>
              </a:pathLst>
            </a:custGeom>
            <a:solidFill>
              <a:srgbClr val="E85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71">
              <a:extLst>
                <a:ext uri="{FF2B5EF4-FFF2-40B4-BE49-F238E27FC236}">
                  <a16:creationId xmlns:a16="http://schemas.microsoft.com/office/drawing/2014/main" id="{907C972F-E54A-4731-987A-D00295AC761D}"/>
                </a:ext>
              </a:extLst>
            </p:cNvPr>
            <p:cNvSpPr>
              <a:spLocks noChangeArrowheads="1"/>
            </p:cNvSpPr>
            <p:nvPr/>
          </p:nvSpPr>
          <p:spPr bwMode="auto">
            <a:xfrm>
              <a:off x="9993313" y="6027738"/>
              <a:ext cx="631825" cy="1587"/>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2">
              <a:extLst>
                <a:ext uri="{FF2B5EF4-FFF2-40B4-BE49-F238E27FC236}">
                  <a16:creationId xmlns:a16="http://schemas.microsoft.com/office/drawing/2014/main" id="{A004E99C-4144-4C2C-8C45-38EF4BE380A8}"/>
                </a:ext>
              </a:extLst>
            </p:cNvPr>
            <p:cNvSpPr>
              <a:spLocks noChangeArrowheads="1"/>
            </p:cNvSpPr>
            <p:nvPr/>
          </p:nvSpPr>
          <p:spPr bwMode="auto">
            <a:xfrm>
              <a:off x="9993313" y="6069013"/>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73">
              <a:extLst>
                <a:ext uri="{FF2B5EF4-FFF2-40B4-BE49-F238E27FC236}">
                  <a16:creationId xmlns:a16="http://schemas.microsoft.com/office/drawing/2014/main" id="{5F326A5E-5CBE-4927-B77D-745E12F0CEA0}"/>
                </a:ext>
              </a:extLst>
            </p:cNvPr>
            <p:cNvSpPr>
              <a:spLocks noChangeArrowheads="1"/>
            </p:cNvSpPr>
            <p:nvPr/>
          </p:nvSpPr>
          <p:spPr bwMode="auto">
            <a:xfrm>
              <a:off x="9993313" y="6111875"/>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74">
              <a:extLst>
                <a:ext uri="{FF2B5EF4-FFF2-40B4-BE49-F238E27FC236}">
                  <a16:creationId xmlns:a16="http://schemas.microsoft.com/office/drawing/2014/main" id="{6B9D89FD-F67D-4EFE-BC1C-EB35EABF070D}"/>
                </a:ext>
              </a:extLst>
            </p:cNvPr>
            <p:cNvSpPr>
              <a:spLocks noChangeArrowheads="1"/>
            </p:cNvSpPr>
            <p:nvPr/>
          </p:nvSpPr>
          <p:spPr bwMode="auto">
            <a:xfrm>
              <a:off x="9993313" y="6154738"/>
              <a:ext cx="631825" cy="3175"/>
            </a:xfrm>
            <a:prstGeom prst="ellipse">
              <a:avLst/>
            </a:pr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5">
              <a:extLst>
                <a:ext uri="{FF2B5EF4-FFF2-40B4-BE49-F238E27FC236}">
                  <a16:creationId xmlns:a16="http://schemas.microsoft.com/office/drawing/2014/main" id="{536288EF-20CD-4001-9B61-405769BF5649}"/>
                </a:ext>
              </a:extLst>
            </p:cNvPr>
            <p:cNvSpPr>
              <a:spLocks/>
            </p:cNvSpPr>
            <p:nvPr/>
          </p:nvSpPr>
          <p:spPr bwMode="auto">
            <a:xfrm>
              <a:off x="10433050" y="6194425"/>
              <a:ext cx="133350" cy="273050"/>
            </a:xfrm>
            <a:custGeom>
              <a:avLst/>
              <a:gdLst>
                <a:gd name="T0" fmla="*/ 84 w 84"/>
                <a:gd name="T1" fmla="*/ 0 h 172"/>
                <a:gd name="T2" fmla="*/ 0 w 84"/>
                <a:gd name="T3" fmla="*/ 172 h 172"/>
                <a:gd name="T4" fmla="*/ 60 w 84"/>
                <a:gd name="T5" fmla="*/ 172 h 172"/>
                <a:gd name="T6" fmla="*/ 84 w 84"/>
                <a:gd name="T7" fmla="*/ 0 h 172"/>
              </a:gdLst>
              <a:ahLst/>
              <a:cxnLst>
                <a:cxn ang="0">
                  <a:pos x="T0" y="T1"/>
                </a:cxn>
                <a:cxn ang="0">
                  <a:pos x="T2" y="T3"/>
                </a:cxn>
                <a:cxn ang="0">
                  <a:pos x="T4" y="T5"/>
                </a:cxn>
                <a:cxn ang="0">
                  <a:pos x="T6" y="T7"/>
                </a:cxn>
              </a:cxnLst>
              <a:rect l="0" t="0" r="r" b="b"/>
              <a:pathLst>
                <a:path w="84" h="172">
                  <a:moveTo>
                    <a:pt x="84" y="0"/>
                  </a:moveTo>
                  <a:lnTo>
                    <a:pt x="0" y="172"/>
                  </a:lnTo>
                  <a:lnTo>
                    <a:pt x="60" y="172"/>
                  </a:lnTo>
                  <a:lnTo>
                    <a:pt x="8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6">
              <a:extLst>
                <a:ext uri="{FF2B5EF4-FFF2-40B4-BE49-F238E27FC236}">
                  <a16:creationId xmlns:a16="http://schemas.microsoft.com/office/drawing/2014/main" id="{3416157B-B278-4407-BBEB-85CA882342AD}"/>
                </a:ext>
              </a:extLst>
            </p:cNvPr>
            <p:cNvSpPr>
              <a:spLocks/>
            </p:cNvSpPr>
            <p:nvPr/>
          </p:nvSpPr>
          <p:spPr bwMode="auto">
            <a:xfrm>
              <a:off x="10528300" y="6196013"/>
              <a:ext cx="255588" cy="273050"/>
            </a:xfrm>
            <a:custGeom>
              <a:avLst/>
              <a:gdLst>
                <a:gd name="T0" fmla="*/ 0 w 161"/>
                <a:gd name="T1" fmla="*/ 172 h 172"/>
                <a:gd name="T2" fmla="*/ 24 w 161"/>
                <a:gd name="T3" fmla="*/ 0 h 172"/>
                <a:gd name="T4" fmla="*/ 161 w 161"/>
                <a:gd name="T5" fmla="*/ 42 h 172"/>
                <a:gd name="T6" fmla="*/ 0 w 161"/>
                <a:gd name="T7" fmla="*/ 172 h 172"/>
              </a:gdLst>
              <a:ahLst/>
              <a:cxnLst>
                <a:cxn ang="0">
                  <a:pos x="T0" y="T1"/>
                </a:cxn>
                <a:cxn ang="0">
                  <a:pos x="T2" y="T3"/>
                </a:cxn>
                <a:cxn ang="0">
                  <a:pos x="T4" y="T5"/>
                </a:cxn>
                <a:cxn ang="0">
                  <a:pos x="T6" y="T7"/>
                </a:cxn>
              </a:cxnLst>
              <a:rect l="0" t="0" r="r" b="b"/>
              <a:pathLst>
                <a:path w="161" h="172">
                  <a:moveTo>
                    <a:pt x="0" y="172"/>
                  </a:moveTo>
                  <a:lnTo>
                    <a:pt x="24" y="0"/>
                  </a:lnTo>
                  <a:lnTo>
                    <a:pt x="161" y="42"/>
                  </a:lnTo>
                  <a:lnTo>
                    <a:pt x="0" y="172"/>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7">
              <a:extLst>
                <a:ext uri="{FF2B5EF4-FFF2-40B4-BE49-F238E27FC236}">
                  <a16:creationId xmlns:a16="http://schemas.microsoft.com/office/drawing/2014/main" id="{58ED6550-5557-40D8-A207-44F90A2D3378}"/>
                </a:ext>
              </a:extLst>
            </p:cNvPr>
            <p:cNvSpPr>
              <a:spLocks/>
            </p:cNvSpPr>
            <p:nvPr/>
          </p:nvSpPr>
          <p:spPr bwMode="auto">
            <a:xfrm>
              <a:off x="10528300" y="6192838"/>
              <a:ext cx="257175" cy="276225"/>
            </a:xfrm>
            <a:custGeom>
              <a:avLst/>
              <a:gdLst>
                <a:gd name="T0" fmla="*/ 0 w 182"/>
                <a:gd name="T1" fmla="*/ 195 h 195"/>
                <a:gd name="T2" fmla="*/ 51 w 182"/>
                <a:gd name="T3" fmla="*/ 153 h 195"/>
                <a:gd name="T4" fmla="*/ 179 w 182"/>
                <a:gd name="T5" fmla="*/ 48 h 195"/>
                <a:gd name="T6" fmla="*/ 179 w 182"/>
                <a:gd name="T7" fmla="*/ 50 h 195"/>
                <a:gd name="T8" fmla="*/ 120 w 182"/>
                <a:gd name="T9" fmla="*/ 32 h 195"/>
                <a:gd name="T10" fmla="*/ 26 w 182"/>
                <a:gd name="T11" fmla="*/ 3 h 195"/>
                <a:gd name="T12" fmla="*/ 28 w 182"/>
                <a:gd name="T13" fmla="*/ 2 h 195"/>
                <a:gd name="T14" fmla="*/ 8 w 182"/>
                <a:gd name="T15" fmla="*/ 140 h 195"/>
                <a:gd name="T16" fmla="*/ 0 w 182"/>
                <a:gd name="T17" fmla="*/ 195 h 195"/>
                <a:gd name="T18" fmla="*/ 0 w 182"/>
                <a:gd name="T19" fmla="*/ 194 h 195"/>
                <a:gd name="T20" fmla="*/ 0 w 182"/>
                <a:gd name="T21" fmla="*/ 191 h 195"/>
                <a:gd name="T22" fmla="*/ 2 w 182"/>
                <a:gd name="T23" fmla="*/ 181 h 195"/>
                <a:gd name="T24" fmla="*/ 7 w 182"/>
                <a:gd name="T25" fmla="*/ 141 h 195"/>
                <a:gd name="T26" fmla="*/ 26 w 182"/>
                <a:gd name="T27" fmla="*/ 2 h 195"/>
                <a:gd name="T28" fmla="*/ 26 w 182"/>
                <a:gd name="T29" fmla="*/ 0 h 195"/>
                <a:gd name="T30" fmla="*/ 27 w 182"/>
                <a:gd name="T31" fmla="*/ 1 h 195"/>
                <a:gd name="T32" fmla="*/ 121 w 182"/>
                <a:gd name="T33" fmla="*/ 30 h 195"/>
                <a:gd name="T34" fmla="*/ 180 w 182"/>
                <a:gd name="T35" fmla="*/ 48 h 195"/>
                <a:gd name="T36" fmla="*/ 182 w 182"/>
                <a:gd name="T37" fmla="*/ 49 h 195"/>
                <a:gd name="T38" fmla="*/ 180 w 182"/>
                <a:gd name="T39" fmla="*/ 50 h 195"/>
                <a:gd name="T40" fmla="*/ 51 w 182"/>
                <a:gd name="T41" fmla="*/ 154 h 195"/>
                <a:gd name="T42" fmla="*/ 13 w 182"/>
                <a:gd name="T43" fmla="*/ 184 h 195"/>
                <a:gd name="T44" fmla="*/ 3 w 182"/>
                <a:gd name="T45" fmla="*/ 192 h 195"/>
                <a:gd name="T46" fmla="*/ 1 w 182"/>
                <a:gd name="T47" fmla="*/ 194 h 195"/>
                <a:gd name="T48" fmla="*/ 0 w 182"/>
                <a:gd name="T4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2" h="195">
                  <a:moveTo>
                    <a:pt x="0" y="195"/>
                  </a:moveTo>
                  <a:cubicBezTo>
                    <a:pt x="4" y="192"/>
                    <a:pt x="20" y="178"/>
                    <a:pt x="51" y="153"/>
                  </a:cubicBezTo>
                  <a:cubicBezTo>
                    <a:pt x="83" y="126"/>
                    <a:pt x="128" y="90"/>
                    <a:pt x="179" y="48"/>
                  </a:cubicBezTo>
                  <a:cubicBezTo>
                    <a:pt x="179" y="50"/>
                    <a:pt x="179" y="50"/>
                    <a:pt x="179" y="50"/>
                  </a:cubicBezTo>
                  <a:cubicBezTo>
                    <a:pt x="160" y="44"/>
                    <a:pt x="141" y="38"/>
                    <a:pt x="120" y="32"/>
                  </a:cubicBezTo>
                  <a:cubicBezTo>
                    <a:pt x="87" y="22"/>
                    <a:pt x="55" y="12"/>
                    <a:pt x="26" y="3"/>
                  </a:cubicBezTo>
                  <a:cubicBezTo>
                    <a:pt x="28" y="2"/>
                    <a:pt x="28" y="2"/>
                    <a:pt x="28" y="2"/>
                  </a:cubicBezTo>
                  <a:cubicBezTo>
                    <a:pt x="20" y="58"/>
                    <a:pt x="13" y="106"/>
                    <a:pt x="8" y="140"/>
                  </a:cubicBezTo>
                  <a:cubicBezTo>
                    <a:pt x="3" y="173"/>
                    <a:pt x="1" y="191"/>
                    <a:pt x="0" y="195"/>
                  </a:cubicBezTo>
                  <a:cubicBezTo>
                    <a:pt x="0" y="195"/>
                    <a:pt x="0" y="195"/>
                    <a:pt x="0" y="194"/>
                  </a:cubicBezTo>
                  <a:cubicBezTo>
                    <a:pt x="0" y="193"/>
                    <a:pt x="0" y="193"/>
                    <a:pt x="0" y="191"/>
                  </a:cubicBezTo>
                  <a:cubicBezTo>
                    <a:pt x="1" y="189"/>
                    <a:pt x="1" y="185"/>
                    <a:pt x="2" y="181"/>
                  </a:cubicBezTo>
                  <a:cubicBezTo>
                    <a:pt x="3" y="172"/>
                    <a:pt x="5" y="158"/>
                    <a:pt x="7" y="141"/>
                  </a:cubicBezTo>
                  <a:cubicBezTo>
                    <a:pt x="12" y="107"/>
                    <a:pt x="18" y="58"/>
                    <a:pt x="26" y="2"/>
                  </a:cubicBezTo>
                  <a:cubicBezTo>
                    <a:pt x="26" y="0"/>
                    <a:pt x="26" y="0"/>
                    <a:pt x="26" y="0"/>
                  </a:cubicBezTo>
                  <a:cubicBezTo>
                    <a:pt x="27" y="1"/>
                    <a:pt x="27" y="1"/>
                    <a:pt x="27" y="1"/>
                  </a:cubicBezTo>
                  <a:cubicBezTo>
                    <a:pt x="56" y="10"/>
                    <a:pt x="88" y="20"/>
                    <a:pt x="121" y="30"/>
                  </a:cubicBezTo>
                  <a:cubicBezTo>
                    <a:pt x="141" y="36"/>
                    <a:pt x="161" y="42"/>
                    <a:pt x="180" y="48"/>
                  </a:cubicBezTo>
                  <a:cubicBezTo>
                    <a:pt x="182" y="49"/>
                    <a:pt x="182" y="49"/>
                    <a:pt x="182" y="49"/>
                  </a:cubicBezTo>
                  <a:cubicBezTo>
                    <a:pt x="180" y="50"/>
                    <a:pt x="180" y="50"/>
                    <a:pt x="180" y="50"/>
                  </a:cubicBezTo>
                  <a:cubicBezTo>
                    <a:pt x="129" y="91"/>
                    <a:pt x="84" y="128"/>
                    <a:pt x="51" y="154"/>
                  </a:cubicBezTo>
                  <a:cubicBezTo>
                    <a:pt x="35" y="167"/>
                    <a:pt x="22" y="177"/>
                    <a:pt x="13" y="184"/>
                  </a:cubicBezTo>
                  <a:cubicBezTo>
                    <a:pt x="9" y="188"/>
                    <a:pt x="6" y="190"/>
                    <a:pt x="3" y="192"/>
                  </a:cubicBezTo>
                  <a:cubicBezTo>
                    <a:pt x="2" y="193"/>
                    <a:pt x="1" y="194"/>
                    <a:pt x="1" y="194"/>
                  </a:cubicBezTo>
                  <a:cubicBezTo>
                    <a:pt x="0" y="195"/>
                    <a:pt x="0" y="195"/>
                    <a:pt x="0" y="195"/>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8">
              <a:extLst>
                <a:ext uri="{FF2B5EF4-FFF2-40B4-BE49-F238E27FC236}">
                  <a16:creationId xmlns:a16="http://schemas.microsoft.com/office/drawing/2014/main" id="{1D6F8FC6-2599-44EB-A42F-AE949670A366}"/>
                </a:ext>
              </a:extLst>
            </p:cNvPr>
            <p:cNvSpPr>
              <a:spLocks/>
            </p:cNvSpPr>
            <p:nvPr/>
          </p:nvSpPr>
          <p:spPr bwMode="auto">
            <a:xfrm>
              <a:off x="10285413" y="4602163"/>
              <a:ext cx="34925" cy="90487"/>
            </a:xfrm>
            <a:custGeom>
              <a:avLst/>
              <a:gdLst>
                <a:gd name="T0" fmla="*/ 22 w 22"/>
                <a:gd name="T1" fmla="*/ 0 h 57"/>
                <a:gd name="T2" fmla="*/ 10 w 22"/>
                <a:gd name="T3" fmla="*/ 0 h 57"/>
                <a:gd name="T4" fmla="*/ 0 w 22"/>
                <a:gd name="T5" fmla="*/ 57 h 57"/>
                <a:gd name="T6" fmla="*/ 12 w 22"/>
                <a:gd name="T7" fmla="*/ 57 h 57"/>
                <a:gd name="T8" fmla="*/ 22 w 22"/>
                <a:gd name="T9" fmla="*/ 0 h 57"/>
              </a:gdLst>
              <a:ahLst/>
              <a:cxnLst>
                <a:cxn ang="0">
                  <a:pos x="T0" y="T1"/>
                </a:cxn>
                <a:cxn ang="0">
                  <a:pos x="T2" y="T3"/>
                </a:cxn>
                <a:cxn ang="0">
                  <a:pos x="T4" y="T5"/>
                </a:cxn>
                <a:cxn ang="0">
                  <a:pos x="T6" y="T7"/>
                </a:cxn>
                <a:cxn ang="0">
                  <a:pos x="T8" y="T9"/>
                </a:cxn>
              </a:cxnLst>
              <a:rect l="0" t="0" r="r" b="b"/>
              <a:pathLst>
                <a:path w="22" h="57">
                  <a:moveTo>
                    <a:pt x="22" y="0"/>
                  </a:moveTo>
                  <a:lnTo>
                    <a:pt x="10" y="0"/>
                  </a:lnTo>
                  <a:lnTo>
                    <a:pt x="0" y="57"/>
                  </a:lnTo>
                  <a:lnTo>
                    <a:pt x="12" y="57"/>
                  </a:lnTo>
                  <a:lnTo>
                    <a:pt x="22" y="0"/>
                  </a:lnTo>
                  <a:close/>
                </a:path>
              </a:pathLst>
            </a:custGeom>
            <a:solidFill>
              <a:srgbClr val="A23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9">
              <a:extLst>
                <a:ext uri="{FF2B5EF4-FFF2-40B4-BE49-F238E27FC236}">
                  <a16:creationId xmlns:a16="http://schemas.microsoft.com/office/drawing/2014/main" id="{FF4E0AC5-49C7-4992-996F-1EE6F44B658B}"/>
                </a:ext>
              </a:extLst>
            </p:cNvPr>
            <p:cNvSpPr>
              <a:spLocks/>
            </p:cNvSpPr>
            <p:nvPr/>
          </p:nvSpPr>
          <p:spPr bwMode="auto">
            <a:xfrm>
              <a:off x="10285413" y="4602163"/>
              <a:ext cx="34925" cy="90487"/>
            </a:xfrm>
            <a:custGeom>
              <a:avLst/>
              <a:gdLst>
                <a:gd name="T0" fmla="*/ 22 w 22"/>
                <a:gd name="T1" fmla="*/ 0 h 57"/>
                <a:gd name="T2" fmla="*/ 10 w 22"/>
                <a:gd name="T3" fmla="*/ 0 h 57"/>
                <a:gd name="T4" fmla="*/ 0 w 22"/>
                <a:gd name="T5" fmla="*/ 57 h 57"/>
                <a:gd name="T6" fmla="*/ 12 w 22"/>
                <a:gd name="T7" fmla="*/ 57 h 57"/>
                <a:gd name="T8" fmla="*/ 22 w 22"/>
                <a:gd name="T9" fmla="*/ 0 h 57"/>
              </a:gdLst>
              <a:ahLst/>
              <a:cxnLst>
                <a:cxn ang="0">
                  <a:pos x="T0" y="T1"/>
                </a:cxn>
                <a:cxn ang="0">
                  <a:pos x="T2" y="T3"/>
                </a:cxn>
                <a:cxn ang="0">
                  <a:pos x="T4" y="T5"/>
                </a:cxn>
                <a:cxn ang="0">
                  <a:pos x="T6" y="T7"/>
                </a:cxn>
                <a:cxn ang="0">
                  <a:pos x="T8" y="T9"/>
                </a:cxn>
              </a:cxnLst>
              <a:rect l="0" t="0" r="r" b="b"/>
              <a:pathLst>
                <a:path w="22" h="57">
                  <a:moveTo>
                    <a:pt x="22" y="0"/>
                  </a:moveTo>
                  <a:lnTo>
                    <a:pt x="10" y="0"/>
                  </a:lnTo>
                  <a:lnTo>
                    <a:pt x="0" y="57"/>
                  </a:lnTo>
                  <a:lnTo>
                    <a:pt x="12" y="57"/>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1" name="Picture 90">
            <a:extLst>
              <a:ext uri="{FF2B5EF4-FFF2-40B4-BE49-F238E27FC236}">
                <a16:creationId xmlns:a16="http://schemas.microsoft.com/office/drawing/2014/main" id="{798E2BD3-DD81-4595-8CF6-EE4D8CD06FEC}"/>
              </a:ext>
            </a:extLst>
          </p:cNvPr>
          <p:cNvPicPr>
            <a:picLocks noChangeAspect="1"/>
          </p:cNvPicPr>
          <p:nvPr/>
        </p:nvPicPr>
        <p:blipFill>
          <a:blip r:embed="rId6"/>
          <a:stretch>
            <a:fillRect/>
          </a:stretch>
        </p:blipFill>
        <p:spPr>
          <a:xfrm>
            <a:off x="9944100" y="1397834"/>
            <a:ext cx="533803" cy="503155"/>
          </a:xfrm>
          <a:prstGeom prst="rect">
            <a:avLst/>
          </a:prstGeom>
        </p:spPr>
      </p:pic>
      <p:pic>
        <p:nvPicPr>
          <p:cNvPr id="92" name="Picture 91">
            <a:extLst>
              <a:ext uri="{FF2B5EF4-FFF2-40B4-BE49-F238E27FC236}">
                <a16:creationId xmlns:a16="http://schemas.microsoft.com/office/drawing/2014/main" id="{CBA75B7F-B8C1-4D2C-91DD-46C98FECFA61}"/>
              </a:ext>
            </a:extLst>
          </p:cNvPr>
          <p:cNvPicPr>
            <a:picLocks noChangeAspect="1"/>
          </p:cNvPicPr>
          <p:nvPr/>
        </p:nvPicPr>
        <p:blipFill>
          <a:blip r:embed="rId6"/>
          <a:stretch>
            <a:fillRect/>
          </a:stretch>
        </p:blipFill>
        <p:spPr>
          <a:xfrm>
            <a:off x="6154738" y="1423992"/>
            <a:ext cx="533803" cy="503155"/>
          </a:xfrm>
          <a:prstGeom prst="rect">
            <a:avLst/>
          </a:prstGeom>
        </p:spPr>
      </p:pic>
      <p:grpSp>
        <p:nvGrpSpPr>
          <p:cNvPr id="94" name="Group 82">
            <a:extLst>
              <a:ext uri="{FF2B5EF4-FFF2-40B4-BE49-F238E27FC236}">
                <a16:creationId xmlns:a16="http://schemas.microsoft.com/office/drawing/2014/main" id="{1DAC548F-D924-444B-B21A-0FDF5F78EAA4}"/>
              </a:ext>
            </a:extLst>
          </p:cNvPr>
          <p:cNvGrpSpPr>
            <a:grpSpLocks noChangeAspect="1"/>
          </p:cNvGrpSpPr>
          <p:nvPr/>
        </p:nvGrpSpPr>
        <p:grpSpPr bwMode="auto">
          <a:xfrm flipV="1">
            <a:off x="2303463" y="1420813"/>
            <a:ext cx="536575" cy="506412"/>
            <a:chOff x="1451" y="895"/>
            <a:chExt cx="338" cy="319"/>
          </a:xfrm>
          <a:solidFill>
            <a:srgbClr val="C00000"/>
          </a:solidFill>
        </p:grpSpPr>
        <p:sp>
          <p:nvSpPr>
            <p:cNvPr id="96" name="Freeform 83">
              <a:extLst>
                <a:ext uri="{FF2B5EF4-FFF2-40B4-BE49-F238E27FC236}">
                  <a16:creationId xmlns:a16="http://schemas.microsoft.com/office/drawing/2014/main" id="{06B0AA76-2A6A-4D89-87FA-6AEBF3FC0A83}"/>
                </a:ext>
              </a:extLst>
            </p:cNvPr>
            <p:cNvSpPr>
              <a:spLocks/>
            </p:cNvSpPr>
            <p:nvPr/>
          </p:nvSpPr>
          <p:spPr bwMode="auto">
            <a:xfrm>
              <a:off x="1451" y="985"/>
              <a:ext cx="94" cy="229"/>
            </a:xfrm>
            <a:custGeom>
              <a:avLst/>
              <a:gdLst>
                <a:gd name="T0" fmla="*/ 140 w 173"/>
                <a:gd name="T1" fmla="*/ 423 h 423"/>
                <a:gd name="T2" fmla="*/ 33 w 173"/>
                <a:gd name="T3" fmla="*/ 423 h 423"/>
                <a:gd name="T4" fmla="*/ 0 w 173"/>
                <a:gd name="T5" fmla="*/ 390 h 423"/>
                <a:gd name="T6" fmla="*/ 0 w 173"/>
                <a:gd name="T7" fmla="*/ 32 h 423"/>
                <a:gd name="T8" fmla="*/ 33 w 173"/>
                <a:gd name="T9" fmla="*/ 0 h 423"/>
                <a:gd name="T10" fmla="*/ 140 w 173"/>
                <a:gd name="T11" fmla="*/ 0 h 423"/>
                <a:gd name="T12" fmla="*/ 173 w 173"/>
                <a:gd name="T13" fmla="*/ 32 h 423"/>
                <a:gd name="T14" fmla="*/ 173 w 173"/>
                <a:gd name="T15" fmla="*/ 390 h 423"/>
                <a:gd name="T16" fmla="*/ 140 w 173"/>
                <a:gd name="T17"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423">
                  <a:moveTo>
                    <a:pt x="140" y="423"/>
                  </a:moveTo>
                  <a:cubicBezTo>
                    <a:pt x="33" y="423"/>
                    <a:pt x="33" y="423"/>
                    <a:pt x="33" y="423"/>
                  </a:cubicBezTo>
                  <a:cubicBezTo>
                    <a:pt x="15" y="423"/>
                    <a:pt x="0" y="408"/>
                    <a:pt x="0" y="390"/>
                  </a:cubicBezTo>
                  <a:cubicBezTo>
                    <a:pt x="0" y="32"/>
                    <a:pt x="0" y="32"/>
                    <a:pt x="0" y="32"/>
                  </a:cubicBezTo>
                  <a:cubicBezTo>
                    <a:pt x="0" y="14"/>
                    <a:pt x="15" y="0"/>
                    <a:pt x="33" y="0"/>
                  </a:cubicBezTo>
                  <a:cubicBezTo>
                    <a:pt x="140" y="0"/>
                    <a:pt x="140" y="0"/>
                    <a:pt x="140" y="0"/>
                  </a:cubicBezTo>
                  <a:cubicBezTo>
                    <a:pt x="158" y="0"/>
                    <a:pt x="173" y="14"/>
                    <a:pt x="173" y="32"/>
                  </a:cubicBezTo>
                  <a:cubicBezTo>
                    <a:pt x="173" y="390"/>
                    <a:pt x="173" y="390"/>
                    <a:pt x="173" y="390"/>
                  </a:cubicBezTo>
                  <a:cubicBezTo>
                    <a:pt x="173" y="408"/>
                    <a:pt x="158" y="423"/>
                    <a:pt x="140" y="4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4">
              <a:extLst>
                <a:ext uri="{FF2B5EF4-FFF2-40B4-BE49-F238E27FC236}">
                  <a16:creationId xmlns:a16="http://schemas.microsoft.com/office/drawing/2014/main" id="{F93FAE8D-ECA5-4839-9769-F3C5242E3A2B}"/>
                </a:ext>
              </a:extLst>
            </p:cNvPr>
            <p:cNvSpPr>
              <a:spLocks/>
            </p:cNvSpPr>
            <p:nvPr/>
          </p:nvSpPr>
          <p:spPr bwMode="auto">
            <a:xfrm>
              <a:off x="1555" y="895"/>
              <a:ext cx="234" cy="301"/>
            </a:xfrm>
            <a:custGeom>
              <a:avLst/>
              <a:gdLst>
                <a:gd name="T0" fmla="*/ 391 w 434"/>
                <a:gd name="T1" fmla="*/ 199 h 559"/>
                <a:gd name="T2" fmla="*/ 378 w 434"/>
                <a:gd name="T3" fmla="*/ 199 h 559"/>
                <a:gd name="T4" fmla="*/ 165 w 434"/>
                <a:gd name="T5" fmla="*/ 199 h 559"/>
                <a:gd name="T6" fmla="*/ 182 w 434"/>
                <a:gd name="T7" fmla="*/ 169 h 559"/>
                <a:gd name="T8" fmla="*/ 210 w 434"/>
                <a:gd name="T9" fmla="*/ 99 h 559"/>
                <a:gd name="T10" fmla="*/ 214 w 434"/>
                <a:gd name="T11" fmla="*/ 83 h 559"/>
                <a:gd name="T12" fmla="*/ 184 w 434"/>
                <a:gd name="T13" fmla="*/ 11 h 559"/>
                <a:gd name="T14" fmla="*/ 174 w 434"/>
                <a:gd name="T15" fmla="*/ 6 h 559"/>
                <a:gd name="T16" fmla="*/ 148 w 434"/>
                <a:gd name="T17" fmla="*/ 13 h 559"/>
                <a:gd name="T18" fmla="*/ 18 w 434"/>
                <a:gd name="T19" fmla="*/ 183 h 559"/>
                <a:gd name="T20" fmla="*/ 0 w 434"/>
                <a:gd name="T21" fmla="*/ 199 h 559"/>
                <a:gd name="T22" fmla="*/ 0 w 434"/>
                <a:gd name="T23" fmla="*/ 559 h 559"/>
                <a:gd name="T24" fmla="*/ 58 w 434"/>
                <a:gd name="T25" fmla="*/ 559 h 559"/>
                <a:gd name="T26" fmla="*/ 324 w 434"/>
                <a:gd name="T27" fmla="*/ 559 h 559"/>
                <a:gd name="T28" fmla="*/ 339 w 434"/>
                <a:gd name="T29" fmla="*/ 559 h 559"/>
                <a:gd name="T30" fmla="*/ 378 w 434"/>
                <a:gd name="T31" fmla="*/ 520 h 559"/>
                <a:gd name="T32" fmla="*/ 378 w 434"/>
                <a:gd name="T33" fmla="*/ 509 h 559"/>
                <a:gd name="T34" fmla="*/ 339 w 434"/>
                <a:gd name="T35" fmla="*/ 469 h 559"/>
                <a:gd name="T36" fmla="*/ 363 w 434"/>
                <a:gd name="T37" fmla="*/ 469 h 559"/>
                <a:gd name="T38" fmla="*/ 404 w 434"/>
                <a:gd name="T39" fmla="*/ 428 h 559"/>
                <a:gd name="T40" fmla="*/ 404 w 434"/>
                <a:gd name="T41" fmla="*/ 420 h 559"/>
                <a:gd name="T42" fmla="*/ 363 w 434"/>
                <a:gd name="T43" fmla="*/ 379 h 559"/>
                <a:gd name="T44" fmla="*/ 376 w 434"/>
                <a:gd name="T45" fmla="*/ 379 h 559"/>
                <a:gd name="T46" fmla="*/ 417 w 434"/>
                <a:gd name="T47" fmla="*/ 337 h 559"/>
                <a:gd name="T48" fmla="*/ 417 w 434"/>
                <a:gd name="T49" fmla="*/ 331 h 559"/>
                <a:gd name="T50" fmla="*/ 376 w 434"/>
                <a:gd name="T51" fmla="*/ 289 h 559"/>
                <a:gd name="T52" fmla="*/ 391 w 434"/>
                <a:gd name="T53" fmla="*/ 289 h 559"/>
                <a:gd name="T54" fmla="*/ 434 w 434"/>
                <a:gd name="T55" fmla="*/ 246 h 559"/>
                <a:gd name="T56" fmla="*/ 434 w 434"/>
                <a:gd name="T57" fmla="*/ 242 h 559"/>
                <a:gd name="T58" fmla="*/ 391 w 434"/>
                <a:gd name="T59" fmla="*/ 19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4" h="559">
                  <a:moveTo>
                    <a:pt x="391" y="199"/>
                  </a:moveTo>
                  <a:cubicBezTo>
                    <a:pt x="378" y="199"/>
                    <a:pt x="378" y="199"/>
                    <a:pt x="378" y="199"/>
                  </a:cubicBezTo>
                  <a:cubicBezTo>
                    <a:pt x="165" y="199"/>
                    <a:pt x="165" y="199"/>
                    <a:pt x="165" y="199"/>
                  </a:cubicBezTo>
                  <a:cubicBezTo>
                    <a:pt x="182" y="169"/>
                    <a:pt x="182" y="169"/>
                    <a:pt x="182" y="169"/>
                  </a:cubicBezTo>
                  <a:cubicBezTo>
                    <a:pt x="194" y="147"/>
                    <a:pt x="203" y="124"/>
                    <a:pt x="210" y="99"/>
                  </a:cubicBezTo>
                  <a:cubicBezTo>
                    <a:pt x="214" y="83"/>
                    <a:pt x="214" y="83"/>
                    <a:pt x="214" y="83"/>
                  </a:cubicBezTo>
                  <a:cubicBezTo>
                    <a:pt x="222" y="55"/>
                    <a:pt x="210" y="25"/>
                    <a:pt x="184" y="11"/>
                  </a:cubicBezTo>
                  <a:cubicBezTo>
                    <a:pt x="174" y="6"/>
                    <a:pt x="174" y="6"/>
                    <a:pt x="174" y="6"/>
                  </a:cubicBezTo>
                  <a:cubicBezTo>
                    <a:pt x="165" y="0"/>
                    <a:pt x="153" y="4"/>
                    <a:pt x="148" y="13"/>
                  </a:cubicBezTo>
                  <a:cubicBezTo>
                    <a:pt x="115" y="77"/>
                    <a:pt x="71" y="134"/>
                    <a:pt x="18" y="183"/>
                  </a:cubicBezTo>
                  <a:cubicBezTo>
                    <a:pt x="0" y="199"/>
                    <a:pt x="0" y="199"/>
                    <a:pt x="0" y="199"/>
                  </a:cubicBezTo>
                  <a:cubicBezTo>
                    <a:pt x="0" y="559"/>
                    <a:pt x="0" y="559"/>
                    <a:pt x="0" y="559"/>
                  </a:cubicBezTo>
                  <a:cubicBezTo>
                    <a:pt x="58" y="559"/>
                    <a:pt x="58" y="559"/>
                    <a:pt x="58" y="559"/>
                  </a:cubicBezTo>
                  <a:cubicBezTo>
                    <a:pt x="324" y="559"/>
                    <a:pt x="324" y="559"/>
                    <a:pt x="324" y="559"/>
                  </a:cubicBezTo>
                  <a:cubicBezTo>
                    <a:pt x="339" y="559"/>
                    <a:pt x="339" y="559"/>
                    <a:pt x="339" y="559"/>
                  </a:cubicBezTo>
                  <a:cubicBezTo>
                    <a:pt x="360" y="559"/>
                    <a:pt x="378" y="542"/>
                    <a:pt x="378" y="520"/>
                  </a:cubicBezTo>
                  <a:cubicBezTo>
                    <a:pt x="378" y="509"/>
                    <a:pt x="378" y="509"/>
                    <a:pt x="378" y="509"/>
                  </a:cubicBezTo>
                  <a:cubicBezTo>
                    <a:pt x="378" y="487"/>
                    <a:pt x="360" y="469"/>
                    <a:pt x="339" y="469"/>
                  </a:cubicBezTo>
                  <a:cubicBezTo>
                    <a:pt x="363" y="469"/>
                    <a:pt x="363" y="469"/>
                    <a:pt x="363" y="469"/>
                  </a:cubicBezTo>
                  <a:cubicBezTo>
                    <a:pt x="386" y="469"/>
                    <a:pt x="404" y="451"/>
                    <a:pt x="404" y="428"/>
                  </a:cubicBezTo>
                  <a:cubicBezTo>
                    <a:pt x="404" y="420"/>
                    <a:pt x="404" y="420"/>
                    <a:pt x="404" y="420"/>
                  </a:cubicBezTo>
                  <a:cubicBezTo>
                    <a:pt x="404" y="397"/>
                    <a:pt x="386" y="379"/>
                    <a:pt x="363" y="379"/>
                  </a:cubicBezTo>
                  <a:cubicBezTo>
                    <a:pt x="376" y="379"/>
                    <a:pt x="376" y="379"/>
                    <a:pt x="376" y="379"/>
                  </a:cubicBezTo>
                  <a:cubicBezTo>
                    <a:pt x="399" y="379"/>
                    <a:pt x="417" y="360"/>
                    <a:pt x="417" y="337"/>
                  </a:cubicBezTo>
                  <a:cubicBezTo>
                    <a:pt x="417" y="331"/>
                    <a:pt x="417" y="331"/>
                    <a:pt x="417" y="331"/>
                  </a:cubicBezTo>
                  <a:cubicBezTo>
                    <a:pt x="417" y="308"/>
                    <a:pt x="399" y="289"/>
                    <a:pt x="376" y="289"/>
                  </a:cubicBezTo>
                  <a:cubicBezTo>
                    <a:pt x="391" y="289"/>
                    <a:pt x="391" y="289"/>
                    <a:pt x="391" y="289"/>
                  </a:cubicBezTo>
                  <a:cubicBezTo>
                    <a:pt x="415" y="289"/>
                    <a:pt x="434" y="270"/>
                    <a:pt x="434" y="246"/>
                  </a:cubicBezTo>
                  <a:cubicBezTo>
                    <a:pt x="434" y="242"/>
                    <a:pt x="434" y="242"/>
                    <a:pt x="434" y="242"/>
                  </a:cubicBezTo>
                  <a:cubicBezTo>
                    <a:pt x="434" y="218"/>
                    <a:pt x="415" y="199"/>
                    <a:pt x="391"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3132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617672" y="554556"/>
            <a:ext cx="593784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PH</a:t>
            </a:r>
            <a:r>
              <a:rPr lang="vi-VN" sz="2000" b="1">
                <a:latin typeface="#9Slide02 Tieu de dai" panose="02000000000000000000" pitchFamily="2" charset="0"/>
                <a:ea typeface="#9Slide02 Tieu de dai" panose="02000000000000000000" pitchFamily="2" charset="0"/>
              </a:rPr>
              <a:t>Ư</a:t>
            </a:r>
            <a:r>
              <a:rPr lang="en-US" sz="2000" b="1">
                <a:latin typeface="#9Slide02 Tieu de dai" panose="02000000000000000000" pitchFamily="2" charset="0"/>
                <a:ea typeface="#9Slide02 Tieu de dai" panose="02000000000000000000" pitchFamily="2" charset="0"/>
              </a:rPr>
              <a:t>ƠNG PHÁP ĐÁNH GIÁ RỦI RO TÍN DỤNG</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617672" y="1132463"/>
            <a:ext cx="253024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Ph</a:t>
            </a:r>
            <a:r>
              <a:rPr lang="vi-VN">
                <a:solidFill>
                  <a:srgbClr val="002060"/>
                </a:solidFill>
                <a:latin typeface="#9Slide02 Tieu de rat dai 01" panose="02000000000000000000" pitchFamily="2" charset="0"/>
                <a:ea typeface="#9Slide02 Tieu de rat dai 01" panose="02000000000000000000" pitchFamily="2" charset="0"/>
              </a:rPr>
              <a:t>ư</a:t>
            </a:r>
            <a:r>
              <a:rPr lang="en-US">
                <a:solidFill>
                  <a:srgbClr val="002060"/>
                </a:solidFill>
                <a:latin typeface="#9Slide02 Tieu de rat dai 01" panose="02000000000000000000" pitchFamily="2" charset="0"/>
                <a:ea typeface="#9Slide02 Tieu de rat dai 01" panose="02000000000000000000" pitchFamily="2" charset="0"/>
              </a:rPr>
              <a:t>ơng pháp chuyên gia</a:t>
            </a:r>
          </a:p>
        </p:txBody>
      </p:sp>
      <p:sp>
        <p:nvSpPr>
          <p:cNvPr id="3" name="TextBox 2">
            <a:extLst>
              <a:ext uri="{FF2B5EF4-FFF2-40B4-BE49-F238E27FC236}">
                <a16:creationId xmlns:a16="http://schemas.microsoft.com/office/drawing/2014/main" id="{6BC42CB9-55AF-44E4-A543-EF4C8F333130}"/>
              </a:ext>
            </a:extLst>
          </p:cNvPr>
          <p:cNvSpPr txBox="1"/>
          <p:nvPr/>
        </p:nvSpPr>
        <p:spPr>
          <a:xfrm>
            <a:off x="1617672" y="1537655"/>
            <a:ext cx="7973658" cy="338554"/>
          </a:xfrm>
          <a:prstGeom prst="rect">
            <a:avLst/>
          </a:prstGeom>
          <a:noFill/>
        </p:spPr>
        <p:txBody>
          <a:bodyPr wrap="none" rtlCol="0">
            <a:spAutoFit/>
          </a:bodyPr>
          <a:lstStyle/>
          <a:p>
            <a:r>
              <a:rPr lang="en-US" sz="1600">
                <a:latin typeface="#9Slide02 Noi dung dai" panose="02000000000000000000" pitchFamily="2" charset="0"/>
                <a:ea typeface="#9Slide02 Noi dung dai" panose="02000000000000000000" pitchFamily="2" charset="0"/>
              </a:rPr>
              <a:t>Dựa trên ý kiến thẩm định của các chuyên gia dựa trên các thông tin của khách hàng. </a:t>
            </a:r>
          </a:p>
        </p:txBody>
      </p:sp>
      <p:grpSp>
        <p:nvGrpSpPr>
          <p:cNvPr id="22" name="Group 21">
            <a:extLst>
              <a:ext uri="{FF2B5EF4-FFF2-40B4-BE49-F238E27FC236}">
                <a16:creationId xmlns:a16="http://schemas.microsoft.com/office/drawing/2014/main" id="{72DF1826-02E6-4577-9944-95E95402341B}"/>
              </a:ext>
            </a:extLst>
          </p:cNvPr>
          <p:cNvGrpSpPr/>
          <p:nvPr/>
        </p:nvGrpSpPr>
        <p:grpSpPr>
          <a:xfrm>
            <a:off x="2291283" y="2040432"/>
            <a:ext cx="4714752" cy="702607"/>
            <a:chOff x="1790540" y="2040432"/>
            <a:chExt cx="4714752" cy="702607"/>
          </a:xfrm>
        </p:grpSpPr>
        <p:sp>
          <p:nvSpPr>
            <p:cNvPr id="5" name="TextBox 4">
              <a:extLst>
                <a:ext uri="{FF2B5EF4-FFF2-40B4-BE49-F238E27FC236}">
                  <a16:creationId xmlns:a16="http://schemas.microsoft.com/office/drawing/2014/main" id="{CA8A9D53-6E65-4AE6-872F-37DECE022412}"/>
                </a:ext>
              </a:extLst>
            </p:cNvPr>
            <p:cNvSpPr txBox="1"/>
            <p:nvPr/>
          </p:nvSpPr>
          <p:spPr>
            <a:xfrm>
              <a:off x="1790540" y="2040432"/>
              <a:ext cx="3656770" cy="338554"/>
            </a:xfrm>
            <a:prstGeom prst="rect">
              <a:avLst/>
            </a:prstGeom>
            <a:noFill/>
          </p:spPr>
          <p:txBody>
            <a:bodyPr wrap="none" rtlCol="0">
              <a:spAutoFit/>
            </a:bodyPr>
            <a:lstStyle/>
            <a:p>
              <a:pPr algn="l"/>
              <a:r>
                <a:rPr lang="en-US" sz="1600">
                  <a:solidFill>
                    <a:schemeClr val="tx1">
                      <a:lumMod val="85000"/>
                      <a:lumOff val="15000"/>
                    </a:schemeClr>
                  </a:solidFill>
                  <a:latin typeface="#9Slide02 Tieu de dai" panose="02000000000000000000" pitchFamily="2" charset="0"/>
                  <a:ea typeface="#9Slide02 Tieu de dai" panose="02000000000000000000" pitchFamily="2" charset="0"/>
                </a:rPr>
                <a:t>Đặc điểm của chủ thể vay (Character)</a:t>
              </a:r>
            </a:p>
          </p:txBody>
        </p:sp>
        <p:sp>
          <p:nvSpPr>
            <p:cNvPr id="9" name="TextBox 8">
              <a:extLst>
                <a:ext uri="{FF2B5EF4-FFF2-40B4-BE49-F238E27FC236}">
                  <a16:creationId xmlns:a16="http://schemas.microsoft.com/office/drawing/2014/main" id="{B90D655B-A008-4717-BEF3-AB3D32FAD502}"/>
                </a:ext>
              </a:extLst>
            </p:cNvPr>
            <p:cNvSpPr txBox="1"/>
            <p:nvPr/>
          </p:nvSpPr>
          <p:spPr>
            <a:xfrm>
              <a:off x="1790540" y="2435262"/>
              <a:ext cx="4714752" cy="307777"/>
            </a:xfrm>
            <a:prstGeom prst="rect">
              <a:avLst/>
            </a:prstGeom>
            <a:noFill/>
          </p:spPr>
          <p:txBody>
            <a:bodyPr wrap="none" rtlCol="0">
              <a:spAutoFit/>
            </a:bodyPr>
            <a:lstStyle/>
            <a:p>
              <a:pPr algn="l"/>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Thẩm định danh tiếng, tính trung thực của ng</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ời vay vốn.</a:t>
              </a:r>
            </a:p>
          </p:txBody>
        </p:sp>
      </p:grpSp>
      <p:grpSp>
        <p:nvGrpSpPr>
          <p:cNvPr id="21" name="Group 20">
            <a:extLst>
              <a:ext uri="{FF2B5EF4-FFF2-40B4-BE49-F238E27FC236}">
                <a16:creationId xmlns:a16="http://schemas.microsoft.com/office/drawing/2014/main" id="{070A1915-904D-47BA-9F35-919FC9967CEC}"/>
              </a:ext>
            </a:extLst>
          </p:cNvPr>
          <p:cNvGrpSpPr/>
          <p:nvPr/>
        </p:nvGrpSpPr>
        <p:grpSpPr>
          <a:xfrm>
            <a:off x="2291283" y="2992970"/>
            <a:ext cx="5386411" cy="700327"/>
            <a:chOff x="1790540" y="2944263"/>
            <a:chExt cx="5386411" cy="700327"/>
          </a:xfrm>
        </p:grpSpPr>
        <p:sp>
          <p:nvSpPr>
            <p:cNvPr id="10" name="TextBox 9">
              <a:extLst>
                <a:ext uri="{FF2B5EF4-FFF2-40B4-BE49-F238E27FC236}">
                  <a16:creationId xmlns:a16="http://schemas.microsoft.com/office/drawing/2014/main" id="{A76D414F-A172-43C0-841D-1A9534BB8396}"/>
                </a:ext>
              </a:extLst>
            </p:cNvPr>
            <p:cNvSpPr txBox="1"/>
            <p:nvPr/>
          </p:nvSpPr>
          <p:spPr>
            <a:xfrm>
              <a:off x="1790540" y="2944263"/>
              <a:ext cx="1367682" cy="338554"/>
            </a:xfrm>
            <a:prstGeom prst="rect">
              <a:avLst/>
            </a:prstGeom>
            <a:noFill/>
          </p:spPr>
          <p:txBody>
            <a:bodyPr wrap="none" rtlCol="0">
              <a:spAutoFit/>
            </a:bodyPr>
            <a:lstStyle/>
            <a:p>
              <a:pPr algn="l"/>
              <a:r>
                <a:rPr lang="en-US" sz="1600">
                  <a:solidFill>
                    <a:schemeClr val="tx1">
                      <a:lumMod val="85000"/>
                      <a:lumOff val="15000"/>
                    </a:schemeClr>
                  </a:solidFill>
                  <a:latin typeface="#9Slide02 Tieu de dai" panose="02000000000000000000" pitchFamily="2" charset="0"/>
                  <a:ea typeface="#9Slide02 Tieu de dai" panose="02000000000000000000" pitchFamily="2" charset="0"/>
                </a:rPr>
                <a:t>Vốn (capital)</a:t>
              </a:r>
            </a:p>
          </p:txBody>
        </p:sp>
        <p:sp>
          <p:nvSpPr>
            <p:cNvPr id="11" name="TextBox 10">
              <a:extLst>
                <a:ext uri="{FF2B5EF4-FFF2-40B4-BE49-F238E27FC236}">
                  <a16:creationId xmlns:a16="http://schemas.microsoft.com/office/drawing/2014/main" id="{C0D8D043-E524-4960-8674-77595DCFD323}"/>
                </a:ext>
              </a:extLst>
            </p:cNvPr>
            <p:cNvSpPr txBox="1"/>
            <p:nvPr/>
          </p:nvSpPr>
          <p:spPr>
            <a:xfrm>
              <a:off x="1790540" y="3336813"/>
              <a:ext cx="5386411" cy="307777"/>
            </a:xfrm>
            <a:prstGeom prst="rect">
              <a:avLst/>
            </a:prstGeom>
            <a:noFill/>
          </p:spPr>
          <p:txBody>
            <a:bodyPr wrap="none" rtlCol="0">
              <a:spAutoFit/>
            </a:bodyPr>
            <a:lstStyle/>
            <a:p>
              <a:pPr algn="l"/>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Thẩm định sự chênh lệch giữa tài sản và nguồn chi của ng</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ời vay</a:t>
              </a:r>
            </a:p>
          </p:txBody>
        </p:sp>
      </p:grpSp>
      <p:grpSp>
        <p:nvGrpSpPr>
          <p:cNvPr id="20" name="Group 19">
            <a:extLst>
              <a:ext uri="{FF2B5EF4-FFF2-40B4-BE49-F238E27FC236}">
                <a16:creationId xmlns:a16="http://schemas.microsoft.com/office/drawing/2014/main" id="{A4003694-1957-4CBB-B4BD-64B5593F4B8A}"/>
              </a:ext>
            </a:extLst>
          </p:cNvPr>
          <p:cNvGrpSpPr/>
          <p:nvPr/>
        </p:nvGrpSpPr>
        <p:grpSpPr>
          <a:xfrm>
            <a:off x="2291283" y="3943228"/>
            <a:ext cx="4398961" cy="676902"/>
            <a:chOff x="1790540" y="4027551"/>
            <a:chExt cx="4398961" cy="676902"/>
          </a:xfrm>
        </p:grpSpPr>
        <p:sp>
          <p:nvSpPr>
            <p:cNvPr id="12" name="TextBox 11">
              <a:extLst>
                <a:ext uri="{FF2B5EF4-FFF2-40B4-BE49-F238E27FC236}">
                  <a16:creationId xmlns:a16="http://schemas.microsoft.com/office/drawing/2014/main" id="{B24F7BC8-668E-4C23-ADD8-36557DF7181F}"/>
                </a:ext>
              </a:extLst>
            </p:cNvPr>
            <p:cNvSpPr txBox="1"/>
            <p:nvPr/>
          </p:nvSpPr>
          <p:spPr>
            <a:xfrm>
              <a:off x="1790540" y="4027551"/>
              <a:ext cx="2807179" cy="338554"/>
            </a:xfrm>
            <a:prstGeom prst="rect">
              <a:avLst/>
            </a:prstGeom>
            <a:noFill/>
          </p:spPr>
          <p:txBody>
            <a:bodyPr wrap="none" rtlCol="0">
              <a:spAutoFit/>
            </a:bodyPr>
            <a:lstStyle/>
            <a:p>
              <a:pPr algn="l"/>
              <a:r>
                <a:rPr lang="en-US" sz="1600">
                  <a:solidFill>
                    <a:schemeClr val="tx1">
                      <a:lumMod val="85000"/>
                      <a:lumOff val="15000"/>
                    </a:schemeClr>
                  </a:solidFill>
                  <a:latin typeface="#9Slide02 Tieu de dai" panose="02000000000000000000" pitchFamily="2" charset="0"/>
                  <a:ea typeface="#9Slide02 Tieu de dai" panose="02000000000000000000" pitchFamily="2" charset="0"/>
                </a:rPr>
                <a:t>Tài sản đảm bảo (Colleteral)</a:t>
              </a:r>
            </a:p>
          </p:txBody>
        </p:sp>
        <p:sp>
          <p:nvSpPr>
            <p:cNvPr id="13" name="TextBox 12">
              <a:extLst>
                <a:ext uri="{FF2B5EF4-FFF2-40B4-BE49-F238E27FC236}">
                  <a16:creationId xmlns:a16="http://schemas.microsoft.com/office/drawing/2014/main" id="{BD429493-FF89-4B64-896F-A33FE052BC21}"/>
                </a:ext>
              </a:extLst>
            </p:cNvPr>
            <p:cNvSpPr txBox="1"/>
            <p:nvPr/>
          </p:nvSpPr>
          <p:spPr>
            <a:xfrm>
              <a:off x="1790540" y="4396676"/>
              <a:ext cx="4398961" cy="307777"/>
            </a:xfrm>
            <a:prstGeom prst="rect">
              <a:avLst/>
            </a:prstGeom>
            <a:noFill/>
          </p:spPr>
          <p:txBody>
            <a:bodyPr wrap="none" rtlCol="0">
              <a:spAutoFit/>
            </a:bodyPr>
            <a:lstStyle/>
            <a:p>
              <a:pPr algn="l"/>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Tài sản thế chấp có thể dùng để trả nợ của ng</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ời vay</a:t>
              </a:r>
            </a:p>
          </p:txBody>
        </p:sp>
      </p:grpSp>
      <p:grpSp>
        <p:nvGrpSpPr>
          <p:cNvPr id="19" name="Group 18">
            <a:extLst>
              <a:ext uri="{FF2B5EF4-FFF2-40B4-BE49-F238E27FC236}">
                <a16:creationId xmlns:a16="http://schemas.microsoft.com/office/drawing/2014/main" id="{D6D88BA8-9189-4BFC-84D6-3F37D653FFD9}"/>
              </a:ext>
            </a:extLst>
          </p:cNvPr>
          <p:cNvGrpSpPr/>
          <p:nvPr/>
        </p:nvGrpSpPr>
        <p:grpSpPr>
          <a:xfrm>
            <a:off x="2291283" y="4870061"/>
            <a:ext cx="6907660" cy="680036"/>
            <a:chOff x="1790540" y="4957725"/>
            <a:chExt cx="6907660" cy="680036"/>
          </a:xfrm>
        </p:grpSpPr>
        <p:sp>
          <p:nvSpPr>
            <p:cNvPr id="14" name="TextBox 13">
              <a:extLst>
                <a:ext uri="{FF2B5EF4-FFF2-40B4-BE49-F238E27FC236}">
                  <a16:creationId xmlns:a16="http://schemas.microsoft.com/office/drawing/2014/main" id="{9A6D5622-0560-4363-9234-099B7E8BEC2D}"/>
                </a:ext>
              </a:extLst>
            </p:cNvPr>
            <p:cNvSpPr txBox="1"/>
            <p:nvPr/>
          </p:nvSpPr>
          <p:spPr>
            <a:xfrm>
              <a:off x="1790540" y="4957725"/>
              <a:ext cx="1641796" cy="338554"/>
            </a:xfrm>
            <a:prstGeom prst="rect">
              <a:avLst/>
            </a:prstGeom>
            <a:noFill/>
          </p:spPr>
          <p:txBody>
            <a:bodyPr wrap="none" rtlCol="0">
              <a:spAutoFit/>
            </a:bodyPr>
            <a:lstStyle/>
            <a:p>
              <a:pPr algn="l"/>
              <a:r>
                <a:rPr lang="en-US" sz="1600">
                  <a:solidFill>
                    <a:schemeClr val="tx1">
                      <a:lumMod val="85000"/>
                      <a:lumOff val="15000"/>
                    </a:schemeClr>
                  </a:solidFill>
                  <a:latin typeface="#9Slide02 Tieu de dai" panose="02000000000000000000" pitchFamily="2" charset="0"/>
                  <a:ea typeface="#9Slide02 Tieu de dai" panose="02000000000000000000" pitchFamily="2" charset="0"/>
                </a:rPr>
                <a:t>Khả năng trả nợ</a:t>
              </a:r>
            </a:p>
          </p:txBody>
        </p:sp>
        <p:sp>
          <p:nvSpPr>
            <p:cNvPr id="15" name="TextBox 14">
              <a:extLst>
                <a:ext uri="{FF2B5EF4-FFF2-40B4-BE49-F238E27FC236}">
                  <a16:creationId xmlns:a16="http://schemas.microsoft.com/office/drawing/2014/main" id="{074C7DAC-BB89-4081-AB5C-DD4FB9BE41C5}"/>
                </a:ext>
              </a:extLst>
            </p:cNvPr>
            <p:cNvSpPr txBox="1"/>
            <p:nvPr/>
          </p:nvSpPr>
          <p:spPr>
            <a:xfrm>
              <a:off x="1790540" y="5329984"/>
              <a:ext cx="6907660" cy="307777"/>
            </a:xfrm>
            <a:prstGeom prst="rect">
              <a:avLst/>
            </a:prstGeom>
            <a:noFill/>
          </p:spPr>
          <p:txBody>
            <a:bodyPr wrap="none" rtlCol="0">
              <a:spAutoFit/>
            </a:bodyPr>
            <a:lstStyle/>
            <a:p>
              <a:pPr algn="l"/>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Liên quan đến khả năng tài chính: nghề nghiệp, mức thu nhập, số ng</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ời phụ thuộc, ...</a:t>
              </a:r>
            </a:p>
          </p:txBody>
        </p:sp>
      </p:grpSp>
      <p:grpSp>
        <p:nvGrpSpPr>
          <p:cNvPr id="18" name="Group 17">
            <a:extLst>
              <a:ext uri="{FF2B5EF4-FFF2-40B4-BE49-F238E27FC236}">
                <a16:creationId xmlns:a16="http://schemas.microsoft.com/office/drawing/2014/main" id="{603F790A-CD7B-4429-A310-600D3610CC61}"/>
              </a:ext>
            </a:extLst>
          </p:cNvPr>
          <p:cNvGrpSpPr/>
          <p:nvPr/>
        </p:nvGrpSpPr>
        <p:grpSpPr>
          <a:xfrm>
            <a:off x="2291283" y="5800027"/>
            <a:ext cx="4333238" cy="696986"/>
            <a:chOff x="1790540" y="5800027"/>
            <a:chExt cx="4333238" cy="696986"/>
          </a:xfrm>
        </p:grpSpPr>
        <p:sp>
          <p:nvSpPr>
            <p:cNvPr id="16" name="TextBox 15">
              <a:extLst>
                <a:ext uri="{FF2B5EF4-FFF2-40B4-BE49-F238E27FC236}">
                  <a16:creationId xmlns:a16="http://schemas.microsoft.com/office/drawing/2014/main" id="{BFD3FF0E-AA59-416C-89CF-0F38089D0C89}"/>
                </a:ext>
              </a:extLst>
            </p:cNvPr>
            <p:cNvSpPr txBox="1"/>
            <p:nvPr/>
          </p:nvSpPr>
          <p:spPr>
            <a:xfrm>
              <a:off x="1790540" y="5800027"/>
              <a:ext cx="1042273" cy="338554"/>
            </a:xfrm>
            <a:prstGeom prst="rect">
              <a:avLst/>
            </a:prstGeom>
            <a:noFill/>
          </p:spPr>
          <p:txBody>
            <a:bodyPr wrap="none" rtlCol="0">
              <a:spAutoFit/>
            </a:bodyPr>
            <a:lstStyle/>
            <a:p>
              <a:pPr algn="l"/>
              <a:r>
                <a:rPr lang="en-US" sz="1600">
                  <a:solidFill>
                    <a:schemeClr val="tx1">
                      <a:lumMod val="85000"/>
                      <a:lumOff val="15000"/>
                    </a:schemeClr>
                  </a:solidFill>
                  <a:latin typeface="#9Slide02 Tieu de dai" panose="02000000000000000000" pitchFamily="2" charset="0"/>
                  <a:ea typeface="#9Slide02 Tieu de dai" panose="02000000000000000000" pitchFamily="2" charset="0"/>
                </a:rPr>
                <a:t>Điều kiện</a:t>
              </a:r>
            </a:p>
          </p:txBody>
        </p:sp>
        <p:sp>
          <p:nvSpPr>
            <p:cNvPr id="17" name="TextBox 16">
              <a:extLst>
                <a:ext uri="{FF2B5EF4-FFF2-40B4-BE49-F238E27FC236}">
                  <a16:creationId xmlns:a16="http://schemas.microsoft.com/office/drawing/2014/main" id="{F4B1D44F-1F04-4B2A-B798-126263F41C77}"/>
                </a:ext>
              </a:extLst>
            </p:cNvPr>
            <p:cNvSpPr txBox="1"/>
            <p:nvPr/>
          </p:nvSpPr>
          <p:spPr>
            <a:xfrm>
              <a:off x="1790540" y="6189236"/>
              <a:ext cx="4333238" cy="307777"/>
            </a:xfrm>
            <a:prstGeom prst="rect">
              <a:avLst/>
            </a:prstGeom>
            <a:noFill/>
          </p:spPr>
          <p:txBody>
            <a:bodyPr wrap="none" rtlCol="0">
              <a:spAutoFit/>
            </a:bodyPr>
            <a:lstStyle/>
            <a:p>
              <a:pPr algn="l"/>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Đánh giá điều kiện ng</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ời vay với điều kiện thị tr</a:t>
              </a:r>
              <a:r>
                <a:rPr lang="vi-VN" sz="1400">
                  <a:solidFill>
                    <a:schemeClr val="tx1">
                      <a:lumMod val="85000"/>
                      <a:lumOff val="15000"/>
                    </a:schemeClr>
                  </a:solidFill>
                  <a:latin typeface="#9Slide02 Noi dung dai" panose="02000000000000000000" pitchFamily="2" charset="0"/>
                  <a:ea typeface="#9Slide02 Noi dung dai" panose="02000000000000000000" pitchFamily="2" charset="0"/>
                </a:rPr>
                <a:t>ư</a:t>
              </a:r>
              <a:r>
                <a:rPr lang="en-US" sz="1400">
                  <a:solidFill>
                    <a:schemeClr val="tx1">
                      <a:lumMod val="85000"/>
                      <a:lumOff val="15000"/>
                    </a:schemeClr>
                  </a:solidFill>
                  <a:latin typeface="#9Slide02 Noi dung dai" panose="02000000000000000000" pitchFamily="2" charset="0"/>
                  <a:ea typeface="#9Slide02 Noi dung dai" panose="02000000000000000000" pitchFamily="2" charset="0"/>
                </a:rPr>
                <a:t>ờng</a:t>
              </a:r>
            </a:p>
          </p:txBody>
        </p:sp>
      </p:grpSp>
      <p:sp>
        <p:nvSpPr>
          <p:cNvPr id="23" name="9Slide.vn 25">
            <a:extLst>
              <a:ext uri="{FF2B5EF4-FFF2-40B4-BE49-F238E27FC236}">
                <a16:creationId xmlns:a16="http://schemas.microsoft.com/office/drawing/2014/main" id="{7C65B9FD-269E-492F-B4CC-8E37007B2822}"/>
              </a:ext>
            </a:extLst>
          </p:cNvPr>
          <p:cNvSpPr>
            <a:spLocks noChangeAspect="1"/>
          </p:cNvSpPr>
          <p:nvPr/>
        </p:nvSpPr>
        <p:spPr>
          <a:xfrm>
            <a:off x="1820349" y="2229824"/>
            <a:ext cx="333048" cy="32382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C00000"/>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9Slide03 Source Sans Pro Light" panose="020B0403030403020204" pitchFamily="34" charset="0"/>
              <a:ea typeface="#9Slide03 Source Sans Pro Light" panose="020B0403030403020204" pitchFamily="34" charset="0"/>
              <a:cs typeface="Source Sans Pro Light" charset="0"/>
            </a:endParaRPr>
          </a:p>
        </p:txBody>
      </p:sp>
      <p:sp>
        <p:nvSpPr>
          <p:cNvPr id="24" name="9Slide.vn 25">
            <a:extLst>
              <a:ext uri="{FF2B5EF4-FFF2-40B4-BE49-F238E27FC236}">
                <a16:creationId xmlns:a16="http://schemas.microsoft.com/office/drawing/2014/main" id="{25A6C0B0-9B47-4D66-B04F-EF4AF2A561FE}"/>
              </a:ext>
            </a:extLst>
          </p:cNvPr>
          <p:cNvSpPr>
            <a:spLocks noChangeAspect="1"/>
          </p:cNvSpPr>
          <p:nvPr/>
        </p:nvSpPr>
        <p:spPr>
          <a:xfrm>
            <a:off x="1820349" y="3181222"/>
            <a:ext cx="333048" cy="32382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C00000"/>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9Slide03 Source Sans Pro Light" panose="020B0403030403020204" pitchFamily="34" charset="0"/>
              <a:ea typeface="#9Slide03 Source Sans Pro Light" panose="020B0403030403020204" pitchFamily="34" charset="0"/>
              <a:cs typeface="Source Sans Pro Light" charset="0"/>
            </a:endParaRPr>
          </a:p>
        </p:txBody>
      </p:sp>
      <p:sp>
        <p:nvSpPr>
          <p:cNvPr id="25" name="9Slide.vn 25">
            <a:extLst>
              <a:ext uri="{FF2B5EF4-FFF2-40B4-BE49-F238E27FC236}">
                <a16:creationId xmlns:a16="http://schemas.microsoft.com/office/drawing/2014/main" id="{3E5AC7B8-7CEC-48A1-B57C-22A001CEB621}"/>
              </a:ext>
            </a:extLst>
          </p:cNvPr>
          <p:cNvSpPr>
            <a:spLocks noChangeAspect="1"/>
          </p:cNvSpPr>
          <p:nvPr/>
        </p:nvSpPr>
        <p:spPr>
          <a:xfrm>
            <a:off x="1820349" y="4119768"/>
            <a:ext cx="333048" cy="32382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C00000"/>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9Slide03 Source Sans Pro Light" panose="020B0403030403020204" pitchFamily="34" charset="0"/>
              <a:ea typeface="#9Slide03 Source Sans Pro Light" panose="020B0403030403020204" pitchFamily="34" charset="0"/>
              <a:cs typeface="Source Sans Pro Light" charset="0"/>
            </a:endParaRPr>
          </a:p>
        </p:txBody>
      </p:sp>
      <p:sp>
        <p:nvSpPr>
          <p:cNvPr id="26" name="9Slide.vn 25">
            <a:extLst>
              <a:ext uri="{FF2B5EF4-FFF2-40B4-BE49-F238E27FC236}">
                <a16:creationId xmlns:a16="http://schemas.microsoft.com/office/drawing/2014/main" id="{D6A27F43-0281-4218-9A01-73427686C5FB}"/>
              </a:ext>
            </a:extLst>
          </p:cNvPr>
          <p:cNvSpPr>
            <a:spLocks noChangeAspect="1"/>
          </p:cNvSpPr>
          <p:nvPr/>
        </p:nvSpPr>
        <p:spPr>
          <a:xfrm>
            <a:off x="1820349" y="5048168"/>
            <a:ext cx="333048" cy="32382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C00000"/>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9Slide03 Source Sans Pro Light" panose="020B0403030403020204" pitchFamily="34" charset="0"/>
              <a:ea typeface="#9Slide03 Source Sans Pro Light" panose="020B0403030403020204" pitchFamily="34" charset="0"/>
              <a:cs typeface="Source Sans Pro Light" charset="0"/>
            </a:endParaRPr>
          </a:p>
        </p:txBody>
      </p:sp>
      <p:sp>
        <p:nvSpPr>
          <p:cNvPr id="27" name="9Slide.vn 25">
            <a:extLst>
              <a:ext uri="{FF2B5EF4-FFF2-40B4-BE49-F238E27FC236}">
                <a16:creationId xmlns:a16="http://schemas.microsoft.com/office/drawing/2014/main" id="{D0221302-46C1-4C4E-B206-90D25D0437B9}"/>
              </a:ext>
            </a:extLst>
          </p:cNvPr>
          <p:cNvSpPr>
            <a:spLocks noChangeAspect="1"/>
          </p:cNvSpPr>
          <p:nvPr/>
        </p:nvSpPr>
        <p:spPr>
          <a:xfrm>
            <a:off x="1820349" y="5986609"/>
            <a:ext cx="333048" cy="323822"/>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C00000"/>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9Slide03 Source Sans Pro Light" panose="020B0403030403020204" pitchFamily="34" charset="0"/>
              <a:ea typeface="#9Slide03 Source Sans Pro Light" panose="020B0403030403020204" pitchFamily="34" charset="0"/>
              <a:cs typeface="Source Sans Pro Light" charset="0"/>
            </a:endParaRPr>
          </a:p>
        </p:txBody>
      </p:sp>
    </p:spTree>
    <p:extLst>
      <p:ext uri="{BB962C8B-B14F-4D97-AF65-F5344CB8AC3E}">
        <p14:creationId xmlns:p14="http://schemas.microsoft.com/office/powerpoint/2010/main" val="3268366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593784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PH</a:t>
            </a:r>
            <a:r>
              <a:rPr lang="vi-VN" sz="2000" b="1">
                <a:latin typeface="#9Slide02 Tieu de dai" panose="02000000000000000000" pitchFamily="2" charset="0"/>
                <a:ea typeface="#9Slide02 Tieu de dai" panose="02000000000000000000" pitchFamily="2" charset="0"/>
              </a:rPr>
              <a:t>Ư</a:t>
            </a:r>
            <a:r>
              <a:rPr lang="en-US" sz="2000" b="1">
                <a:latin typeface="#9Slide02 Tieu de dai" panose="02000000000000000000" pitchFamily="2" charset="0"/>
                <a:ea typeface="#9Slide02 Tieu de dai" panose="02000000000000000000" pitchFamily="2" charset="0"/>
              </a:rPr>
              <a:t>ƠNG PHÁP ĐÁNH GIÁ RỦI RO TÍN DỤNG</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064188"/>
            <a:ext cx="220124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Ph</a:t>
            </a:r>
            <a:r>
              <a:rPr lang="vi-VN">
                <a:solidFill>
                  <a:srgbClr val="002060"/>
                </a:solidFill>
                <a:latin typeface="#9Slide02 Tieu de rat dai 01" panose="02000000000000000000" pitchFamily="2" charset="0"/>
                <a:ea typeface="#9Slide02 Tieu de rat dai 01" panose="02000000000000000000" pitchFamily="2" charset="0"/>
              </a:rPr>
              <a:t>ư</a:t>
            </a:r>
            <a:r>
              <a:rPr lang="en-US">
                <a:solidFill>
                  <a:srgbClr val="002060"/>
                </a:solidFill>
                <a:latin typeface="#9Slide02 Tieu de rat dai 01" panose="02000000000000000000" pitchFamily="2" charset="0"/>
                <a:ea typeface="#9Slide02 Tieu de rat dai 01" panose="02000000000000000000" pitchFamily="2" charset="0"/>
              </a:rPr>
              <a:t>ơng pháp mô hình</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475761"/>
            <a:ext cx="9847708" cy="634917"/>
          </a:xfrm>
          <a:prstGeom prst="rect">
            <a:avLst/>
          </a:prstGeom>
          <a:noFill/>
        </p:spPr>
        <p:txBody>
          <a:bodyPr wrap="square" rtlCol="0">
            <a:spAutoFit/>
          </a:bodyPr>
          <a:lstStyle/>
          <a:p>
            <a:pPr>
              <a:lnSpc>
                <a:spcPct val="114000"/>
              </a:lnSpc>
            </a:pPr>
            <a:r>
              <a:rPr lang="en-US" sz="1600">
                <a:latin typeface="#9Slide02 Noi dung dai" panose="02000000000000000000" pitchFamily="2" charset="0"/>
                <a:ea typeface="#9Slide02 Noi dung dai" panose="02000000000000000000" pitchFamily="2" charset="0"/>
              </a:rPr>
              <a:t>Xây dựng mô hình Credit ScoreCard nhằm mục đích </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ớc l</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ợng giá trị xác suất xảy ra một sự kiện đối với một khách hàng nh</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 vỡ nợ, phá sản hoặc trả nợ chậm.</a:t>
            </a:r>
          </a:p>
        </p:txBody>
      </p:sp>
      <p:sp>
        <p:nvSpPr>
          <p:cNvPr id="18" name="Flowchart: Alternate Process 17">
            <a:extLst>
              <a:ext uri="{FF2B5EF4-FFF2-40B4-BE49-F238E27FC236}">
                <a16:creationId xmlns:a16="http://schemas.microsoft.com/office/drawing/2014/main" id="{C0002A62-82F7-4D36-A544-A6C3FCC447FC}"/>
              </a:ext>
            </a:extLst>
          </p:cNvPr>
          <p:cNvSpPr/>
          <p:nvPr/>
        </p:nvSpPr>
        <p:spPr>
          <a:xfrm>
            <a:off x="1669378" y="2517791"/>
            <a:ext cx="2809702" cy="3507971"/>
          </a:xfrm>
          <a:prstGeom prst="flowChartAlternateProcess">
            <a:avLst/>
          </a:prstGeom>
          <a:solidFill>
            <a:schemeClr val="bg1"/>
          </a:solid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3C6DEAE-F1C2-4E9F-92FC-FD168AE24408}"/>
              </a:ext>
            </a:extLst>
          </p:cNvPr>
          <p:cNvSpPr txBox="1"/>
          <p:nvPr/>
        </p:nvSpPr>
        <p:spPr>
          <a:xfrm>
            <a:off x="2160357" y="2697100"/>
            <a:ext cx="1827744" cy="369332"/>
          </a:xfrm>
          <a:prstGeom prst="rect">
            <a:avLst/>
          </a:prstGeom>
          <a:noFill/>
        </p:spPr>
        <p:txBody>
          <a:bodyPr wrap="none" rtlCol="0">
            <a:spAutoFit/>
          </a:bodyPr>
          <a:lstStyle/>
          <a:p>
            <a:pPr algn="l"/>
            <a:r>
              <a:rPr lang="en-US">
                <a:solidFill>
                  <a:srgbClr val="C00000"/>
                </a:solidFill>
                <a:latin typeface="#9Slide02 Tieu de rat dai 01" panose="02000000000000000000" pitchFamily="2" charset="0"/>
                <a:ea typeface="#9Slide02 Tieu de rat dai 01" panose="02000000000000000000" pitchFamily="2" charset="0"/>
              </a:rPr>
              <a:t>Hồ s</a:t>
            </a:r>
            <a:r>
              <a:rPr lang="vi-VN">
                <a:solidFill>
                  <a:srgbClr val="C00000"/>
                </a:solidFill>
                <a:latin typeface="#9Slide02 Tieu de rat dai 01" panose="02000000000000000000" pitchFamily="2" charset="0"/>
                <a:ea typeface="#9Slide02 Tieu de rat dai 01" panose="02000000000000000000" pitchFamily="2" charset="0"/>
              </a:rPr>
              <a:t>ơ</a:t>
            </a:r>
            <a:r>
              <a:rPr lang="en-US">
                <a:solidFill>
                  <a:srgbClr val="C00000"/>
                </a:solidFill>
                <a:latin typeface="#9Slide02 Tieu de rat dai 01" panose="02000000000000000000" pitchFamily="2" charset="0"/>
                <a:ea typeface="#9Slide02 Tieu de rat dai 01" panose="02000000000000000000" pitchFamily="2" charset="0"/>
              </a:rPr>
              <a:t> khách hàng</a:t>
            </a:r>
          </a:p>
        </p:txBody>
      </p:sp>
      <p:sp>
        <p:nvSpPr>
          <p:cNvPr id="20" name="TextBox 19">
            <a:extLst>
              <a:ext uri="{FF2B5EF4-FFF2-40B4-BE49-F238E27FC236}">
                <a16:creationId xmlns:a16="http://schemas.microsoft.com/office/drawing/2014/main" id="{6537FF0E-D891-44A1-90F7-82647BA8ECFC}"/>
              </a:ext>
            </a:extLst>
          </p:cNvPr>
          <p:cNvSpPr txBox="1"/>
          <p:nvPr/>
        </p:nvSpPr>
        <p:spPr>
          <a:xfrm>
            <a:off x="2159829" y="3357093"/>
            <a:ext cx="1920240" cy="369332"/>
          </a:xfrm>
          <a:prstGeom prst="rect">
            <a:avLst/>
          </a:prstGeom>
          <a:noFill/>
          <a:ln w="19050">
            <a:solidFill>
              <a:srgbClr val="002060"/>
            </a:solidFill>
          </a:ln>
        </p:spPr>
        <p:txBody>
          <a:bodyPr wrap="none" rtlCol="0">
            <a:spAutoFit/>
          </a:bodyPr>
          <a:lstStyle/>
          <a:p>
            <a:pPr algn="l"/>
            <a:r>
              <a:rPr lang="en-US">
                <a:latin typeface="#9Slide02 Noi dung rat dai" panose="02000000000000000000" pitchFamily="2" charset="0"/>
                <a:ea typeface="#9Slide02 Noi dung rat dai" panose="02000000000000000000" pitchFamily="2" charset="0"/>
              </a:rPr>
              <a:t>Nhân khẩu học</a:t>
            </a:r>
          </a:p>
        </p:txBody>
      </p:sp>
      <p:sp>
        <p:nvSpPr>
          <p:cNvPr id="21" name="TextBox 20">
            <a:extLst>
              <a:ext uri="{FF2B5EF4-FFF2-40B4-BE49-F238E27FC236}">
                <a16:creationId xmlns:a16="http://schemas.microsoft.com/office/drawing/2014/main" id="{CF6D7E1B-E7CB-407A-A891-8085A8E5FFB1}"/>
              </a:ext>
            </a:extLst>
          </p:cNvPr>
          <p:cNvSpPr txBox="1"/>
          <p:nvPr/>
        </p:nvSpPr>
        <p:spPr>
          <a:xfrm>
            <a:off x="2159829" y="4004638"/>
            <a:ext cx="1920240" cy="369332"/>
          </a:xfrm>
          <a:prstGeom prst="rect">
            <a:avLst/>
          </a:prstGeom>
          <a:noFill/>
          <a:ln w="19050">
            <a:solidFill>
              <a:srgbClr val="002060"/>
            </a:solidFill>
          </a:ln>
        </p:spPr>
        <p:txBody>
          <a:bodyPr wrap="none" rtlCol="0">
            <a:spAutoFit/>
          </a:bodyPr>
          <a:lstStyle/>
          <a:p>
            <a:pPr algn="l"/>
            <a:r>
              <a:rPr lang="en-US">
                <a:latin typeface="#9Slide02 Noi dung rat dai" panose="02000000000000000000" pitchFamily="2" charset="0"/>
                <a:ea typeface="#9Slide02 Noi dung rat dai" panose="02000000000000000000" pitchFamily="2" charset="0"/>
              </a:rPr>
              <a:t>Lịch sử tín dụng</a:t>
            </a:r>
          </a:p>
        </p:txBody>
      </p:sp>
      <p:sp>
        <p:nvSpPr>
          <p:cNvPr id="22" name="TextBox 21">
            <a:extLst>
              <a:ext uri="{FF2B5EF4-FFF2-40B4-BE49-F238E27FC236}">
                <a16:creationId xmlns:a16="http://schemas.microsoft.com/office/drawing/2014/main" id="{E25D340E-E8BA-46A5-BDC8-3F715F1C854D}"/>
              </a:ext>
            </a:extLst>
          </p:cNvPr>
          <p:cNvSpPr txBox="1"/>
          <p:nvPr/>
        </p:nvSpPr>
        <p:spPr>
          <a:xfrm>
            <a:off x="2159829" y="4652183"/>
            <a:ext cx="1920240" cy="369332"/>
          </a:xfrm>
          <a:prstGeom prst="rect">
            <a:avLst/>
          </a:prstGeom>
          <a:noFill/>
          <a:ln w="19050">
            <a:solidFill>
              <a:srgbClr val="002060"/>
            </a:solidFill>
          </a:ln>
        </p:spPr>
        <p:txBody>
          <a:bodyPr wrap="none" rtlCol="0">
            <a:spAutoFit/>
          </a:bodyPr>
          <a:lstStyle/>
          <a:p>
            <a:pPr algn="l"/>
            <a:r>
              <a:rPr lang="en-US">
                <a:latin typeface="#9Slide02 Noi dung rat dai" panose="02000000000000000000" pitchFamily="2" charset="0"/>
                <a:ea typeface="#9Slide02 Noi dung rat dai" panose="02000000000000000000" pitchFamily="2" charset="0"/>
              </a:rPr>
              <a:t>Thông tin giao dịch</a:t>
            </a:r>
          </a:p>
        </p:txBody>
      </p:sp>
      <p:sp>
        <p:nvSpPr>
          <p:cNvPr id="23" name="TextBox 22">
            <a:extLst>
              <a:ext uri="{FF2B5EF4-FFF2-40B4-BE49-F238E27FC236}">
                <a16:creationId xmlns:a16="http://schemas.microsoft.com/office/drawing/2014/main" id="{AFF6DFC3-2FE8-4FC3-A2FA-D7C082D90941}"/>
              </a:ext>
            </a:extLst>
          </p:cNvPr>
          <p:cNvSpPr txBox="1"/>
          <p:nvPr/>
        </p:nvSpPr>
        <p:spPr>
          <a:xfrm>
            <a:off x="2159829" y="5299727"/>
            <a:ext cx="1920240" cy="369332"/>
          </a:xfrm>
          <a:prstGeom prst="rect">
            <a:avLst/>
          </a:prstGeom>
          <a:noFill/>
          <a:ln w="19050">
            <a:solidFill>
              <a:srgbClr val="002060"/>
            </a:solidFill>
          </a:ln>
        </p:spPr>
        <p:txBody>
          <a:bodyPr wrap="none" rtlCol="0">
            <a:spAutoFit/>
          </a:bodyPr>
          <a:lstStyle/>
          <a:p>
            <a:pPr algn="l"/>
            <a:r>
              <a:rPr lang="en-US">
                <a:latin typeface="#9Slide02 Noi dung rat dai" panose="02000000000000000000" pitchFamily="2" charset="0"/>
                <a:ea typeface="#9Slide02 Noi dung rat dai" panose="02000000000000000000" pitchFamily="2" charset="0"/>
              </a:rPr>
              <a:t>Tài sản đảm bảo</a:t>
            </a:r>
          </a:p>
        </p:txBody>
      </p:sp>
      <p:grpSp>
        <p:nvGrpSpPr>
          <p:cNvPr id="59" name="Group 58">
            <a:extLst>
              <a:ext uri="{FF2B5EF4-FFF2-40B4-BE49-F238E27FC236}">
                <a16:creationId xmlns:a16="http://schemas.microsoft.com/office/drawing/2014/main" id="{FE8B28A8-D59A-4A36-B60B-131AC782B296}"/>
              </a:ext>
            </a:extLst>
          </p:cNvPr>
          <p:cNvGrpSpPr/>
          <p:nvPr/>
        </p:nvGrpSpPr>
        <p:grpSpPr>
          <a:xfrm>
            <a:off x="7213986" y="3227574"/>
            <a:ext cx="1768884" cy="1899172"/>
            <a:chOff x="6360964" y="3122343"/>
            <a:chExt cx="1768884" cy="1899172"/>
          </a:xfrm>
        </p:grpSpPr>
        <p:sp>
          <p:nvSpPr>
            <p:cNvPr id="31" name="Freeform 5">
              <a:extLst>
                <a:ext uri="{FF2B5EF4-FFF2-40B4-BE49-F238E27FC236}">
                  <a16:creationId xmlns:a16="http://schemas.microsoft.com/office/drawing/2014/main" id="{82622B70-6F70-4DE9-8682-0AA93EEC7EC0}"/>
                </a:ext>
              </a:extLst>
            </p:cNvPr>
            <p:cNvSpPr>
              <a:spLocks/>
            </p:cNvSpPr>
            <p:nvPr/>
          </p:nvSpPr>
          <p:spPr bwMode="auto">
            <a:xfrm>
              <a:off x="6370986" y="3367882"/>
              <a:ext cx="1741324" cy="1312883"/>
            </a:xfrm>
            <a:custGeom>
              <a:avLst/>
              <a:gdLst>
                <a:gd name="T0" fmla="*/ 219 w 290"/>
                <a:gd name="T1" fmla="*/ 1 h 219"/>
                <a:gd name="T2" fmla="*/ 280 w 290"/>
                <a:gd name="T3" fmla="*/ 0 h 219"/>
                <a:gd name="T4" fmla="*/ 290 w 290"/>
                <a:gd name="T5" fmla="*/ 11 h 219"/>
                <a:gd name="T6" fmla="*/ 290 w 290"/>
                <a:gd name="T7" fmla="*/ 208 h 219"/>
                <a:gd name="T8" fmla="*/ 280 w 290"/>
                <a:gd name="T9" fmla="*/ 219 h 219"/>
                <a:gd name="T10" fmla="*/ 11 w 290"/>
                <a:gd name="T11" fmla="*/ 219 h 219"/>
                <a:gd name="T12" fmla="*/ 0 w 290"/>
                <a:gd name="T13" fmla="*/ 208 h 219"/>
                <a:gd name="T14" fmla="*/ 0 w 290"/>
                <a:gd name="T15" fmla="*/ 11 h 219"/>
                <a:gd name="T16" fmla="*/ 11 w 290"/>
                <a:gd name="T17" fmla="*/ 0 h 219"/>
                <a:gd name="T18" fmla="*/ 72 w 290"/>
                <a:gd name="T1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 h="219">
                  <a:moveTo>
                    <a:pt x="219" y="1"/>
                  </a:moveTo>
                  <a:cubicBezTo>
                    <a:pt x="234" y="1"/>
                    <a:pt x="268" y="0"/>
                    <a:pt x="280" y="0"/>
                  </a:cubicBezTo>
                  <a:cubicBezTo>
                    <a:pt x="285" y="0"/>
                    <a:pt x="290" y="5"/>
                    <a:pt x="290" y="11"/>
                  </a:cubicBezTo>
                  <a:cubicBezTo>
                    <a:pt x="290" y="208"/>
                    <a:pt x="290" y="208"/>
                    <a:pt x="290" y="208"/>
                  </a:cubicBezTo>
                  <a:cubicBezTo>
                    <a:pt x="290" y="214"/>
                    <a:pt x="285" y="219"/>
                    <a:pt x="280" y="219"/>
                  </a:cubicBezTo>
                  <a:cubicBezTo>
                    <a:pt x="11" y="219"/>
                    <a:pt x="11" y="219"/>
                    <a:pt x="11" y="219"/>
                  </a:cubicBezTo>
                  <a:cubicBezTo>
                    <a:pt x="5" y="219"/>
                    <a:pt x="0" y="214"/>
                    <a:pt x="0" y="208"/>
                  </a:cubicBezTo>
                  <a:cubicBezTo>
                    <a:pt x="0" y="11"/>
                    <a:pt x="0" y="11"/>
                    <a:pt x="0" y="11"/>
                  </a:cubicBezTo>
                  <a:cubicBezTo>
                    <a:pt x="0" y="5"/>
                    <a:pt x="5" y="0"/>
                    <a:pt x="11" y="0"/>
                  </a:cubicBezTo>
                  <a:cubicBezTo>
                    <a:pt x="23" y="0"/>
                    <a:pt x="56" y="0"/>
                    <a:pt x="72" y="0"/>
                  </a:cubicBezTo>
                </a:path>
              </a:pathLst>
            </a:custGeom>
            <a:solidFill>
              <a:srgbClr val="002B8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6A1F2FCE-3739-42C3-B9DA-58FDD9A19563}"/>
                </a:ext>
              </a:extLst>
            </p:cNvPr>
            <p:cNvSpPr>
              <a:spLocks/>
            </p:cNvSpPr>
            <p:nvPr/>
          </p:nvSpPr>
          <p:spPr bwMode="auto">
            <a:xfrm>
              <a:off x="6360964" y="3350344"/>
              <a:ext cx="1768884" cy="1342949"/>
            </a:xfrm>
            <a:custGeom>
              <a:avLst/>
              <a:gdLst>
                <a:gd name="T0" fmla="*/ 282 w 295"/>
                <a:gd name="T1" fmla="*/ 224 h 224"/>
                <a:gd name="T2" fmla="*/ 13 w 295"/>
                <a:gd name="T3" fmla="*/ 224 h 224"/>
                <a:gd name="T4" fmla="*/ 0 w 295"/>
                <a:gd name="T5" fmla="*/ 211 h 224"/>
                <a:gd name="T6" fmla="*/ 0 w 295"/>
                <a:gd name="T7" fmla="*/ 14 h 224"/>
                <a:gd name="T8" fmla="*/ 13 w 295"/>
                <a:gd name="T9" fmla="*/ 0 h 224"/>
                <a:gd name="T10" fmla="*/ 74 w 295"/>
                <a:gd name="T11" fmla="*/ 0 h 224"/>
                <a:gd name="T12" fmla="*/ 77 w 295"/>
                <a:gd name="T13" fmla="*/ 3 h 224"/>
                <a:gd name="T14" fmla="*/ 74 w 295"/>
                <a:gd name="T15" fmla="*/ 6 h 224"/>
                <a:gd name="T16" fmla="*/ 13 w 295"/>
                <a:gd name="T17" fmla="*/ 6 h 224"/>
                <a:gd name="T18" fmla="*/ 5 w 295"/>
                <a:gd name="T19" fmla="*/ 14 h 224"/>
                <a:gd name="T20" fmla="*/ 5 w 295"/>
                <a:gd name="T21" fmla="*/ 211 h 224"/>
                <a:gd name="T22" fmla="*/ 13 w 295"/>
                <a:gd name="T23" fmla="*/ 219 h 224"/>
                <a:gd name="T24" fmla="*/ 282 w 295"/>
                <a:gd name="T25" fmla="*/ 219 h 224"/>
                <a:gd name="T26" fmla="*/ 290 w 295"/>
                <a:gd name="T27" fmla="*/ 211 h 224"/>
                <a:gd name="T28" fmla="*/ 290 w 295"/>
                <a:gd name="T29" fmla="*/ 14 h 224"/>
                <a:gd name="T30" fmla="*/ 282 w 295"/>
                <a:gd name="T31" fmla="*/ 6 h 224"/>
                <a:gd name="T32" fmla="*/ 255 w 295"/>
                <a:gd name="T33" fmla="*/ 6 h 224"/>
                <a:gd name="T34" fmla="*/ 221 w 295"/>
                <a:gd name="T35" fmla="*/ 7 h 224"/>
                <a:gd name="T36" fmla="*/ 218 w 295"/>
                <a:gd name="T37" fmla="*/ 4 h 224"/>
                <a:gd name="T38" fmla="*/ 221 w 295"/>
                <a:gd name="T39" fmla="*/ 1 h 224"/>
                <a:gd name="T40" fmla="*/ 255 w 295"/>
                <a:gd name="T41" fmla="*/ 1 h 224"/>
                <a:gd name="T42" fmla="*/ 282 w 295"/>
                <a:gd name="T43" fmla="*/ 0 h 224"/>
                <a:gd name="T44" fmla="*/ 295 w 295"/>
                <a:gd name="T45" fmla="*/ 14 h 224"/>
                <a:gd name="T46" fmla="*/ 295 w 295"/>
                <a:gd name="T47" fmla="*/ 211 h 224"/>
                <a:gd name="T48" fmla="*/ 282 w 295"/>
                <a:gd name="T49"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5" h="224">
                  <a:moveTo>
                    <a:pt x="282" y="224"/>
                  </a:moveTo>
                  <a:cubicBezTo>
                    <a:pt x="13" y="224"/>
                    <a:pt x="13" y="224"/>
                    <a:pt x="13" y="224"/>
                  </a:cubicBezTo>
                  <a:cubicBezTo>
                    <a:pt x="6" y="224"/>
                    <a:pt x="0" y="219"/>
                    <a:pt x="0" y="211"/>
                  </a:cubicBezTo>
                  <a:cubicBezTo>
                    <a:pt x="0" y="14"/>
                    <a:pt x="0" y="14"/>
                    <a:pt x="0" y="14"/>
                  </a:cubicBezTo>
                  <a:cubicBezTo>
                    <a:pt x="0" y="6"/>
                    <a:pt x="6" y="0"/>
                    <a:pt x="13" y="0"/>
                  </a:cubicBezTo>
                  <a:cubicBezTo>
                    <a:pt x="74" y="0"/>
                    <a:pt x="74" y="0"/>
                    <a:pt x="74" y="0"/>
                  </a:cubicBezTo>
                  <a:cubicBezTo>
                    <a:pt x="75" y="0"/>
                    <a:pt x="77" y="2"/>
                    <a:pt x="77" y="3"/>
                  </a:cubicBezTo>
                  <a:cubicBezTo>
                    <a:pt x="77" y="4"/>
                    <a:pt x="75" y="6"/>
                    <a:pt x="74" y="6"/>
                  </a:cubicBezTo>
                  <a:cubicBezTo>
                    <a:pt x="13" y="6"/>
                    <a:pt x="13" y="6"/>
                    <a:pt x="13" y="6"/>
                  </a:cubicBezTo>
                  <a:cubicBezTo>
                    <a:pt x="9" y="6"/>
                    <a:pt x="5" y="9"/>
                    <a:pt x="5" y="14"/>
                  </a:cubicBezTo>
                  <a:cubicBezTo>
                    <a:pt x="5" y="211"/>
                    <a:pt x="5" y="211"/>
                    <a:pt x="5" y="211"/>
                  </a:cubicBezTo>
                  <a:cubicBezTo>
                    <a:pt x="5" y="216"/>
                    <a:pt x="9" y="219"/>
                    <a:pt x="13" y="219"/>
                  </a:cubicBezTo>
                  <a:cubicBezTo>
                    <a:pt x="282" y="219"/>
                    <a:pt x="282" y="219"/>
                    <a:pt x="282" y="219"/>
                  </a:cubicBezTo>
                  <a:cubicBezTo>
                    <a:pt x="286" y="219"/>
                    <a:pt x="290" y="216"/>
                    <a:pt x="290" y="211"/>
                  </a:cubicBezTo>
                  <a:cubicBezTo>
                    <a:pt x="290" y="14"/>
                    <a:pt x="290" y="14"/>
                    <a:pt x="290" y="14"/>
                  </a:cubicBezTo>
                  <a:cubicBezTo>
                    <a:pt x="290" y="9"/>
                    <a:pt x="286" y="6"/>
                    <a:pt x="282" y="6"/>
                  </a:cubicBezTo>
                  <a:cubicBezTo>
                    <a:pt x="276" y="6"/>
                    <a:pt x="266" y="6"/>
                    <a:pt x="255" y="6"/>
                  </a:cubicBezTo>
                  <a:cubicBezTo>
                    <a:pt x="242" y="6"/>
                    <a:pt x="229" y="7"/>
                    <a:pt x="221" y="7"/>
                  </a:cubicBezTo>
                  <a:cubicBezTo>
                    <a:pt x="219" y="7"/>
                    <a:pt x="218" y="5"/>
                    <a:pt x="218" y="4"/>
                  </a:cubicBezTo>
                  <a:cubicBezTo>
                    <a:pt x="218" y="3"/>
                    <a:pt x="219" y="1"/>
                    <a:pt x="221" y="1"/>
                  </a:cubicBezTo>
                  <a:cubicBezTo>
                    <a:pt x="229" y="1"/>
                    <a:pt x="243" y="1"/>
                    <a:pt x="255" y="1"/>
                  </a:cubicBezTo>
                  <a:cubicBezTo>
                    <a:pt x="266" y="1"/>
                    <a:pt x="276" y="0"/>
                    <a:pt x="282" y="0"/>
                  </a:cubicBezTo>
                  <a:cubicBezTo>
                    <a:pt x="289" y="0"/>
                    <a:pt x="295" y="6"/>
                    <a:pt x="295" y="14"/>
                  </a:cubicBezTo>
                  <a:cubicBezTo>
                    <a:pt x="295" y="211"/>
                    <a:pt x="295" y="211"/>
                    <a:pt x="295" y="211"/>
                  </a:cubicBezTo>
                  <a:cubicBezTo>
                    <a:pt x="295" y="219"/>
                    <a:pt x="289" y="224"/>
                    <a:pt x="282" y="2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33FB386F-3950-4BE0-BFF6-C78605165A0D}"/>
                </a:ext>
              </a:extLst>
            </p:cNvPr>
            <p:cNvSpPr>
              <a:spLocks/>
            </p:cNvSpPr>
            <p:nvPr/>
          </p:nvSpPr>
          <p:spPr bwMode="auto">
            <a:xfrm>
              <a:off x="7032438" y="4680765"/>
              <a:ext cx="418420" cy="215473"/>
            </a:xfrm>
            <a:custGeom>
              <a:avLst/>
              <a:gdLst>
                <a:gd name="T0" fmla="*/ 14 w 167"/>
                <a:gd name="T1" fmla="*/ 0 h 86"/>
                <a:gd name="T2" fmla="*/ 155 w 167"/>
                <a:gd name="T3" fmla="*/ 0 h 86"/>
                <a:gd name="T4" fmla="*/ 167 w 167"/>
                <a:gd name="T5" fmla="*/ 86 h 86"/>
                <a:gd name="T6" fmla="*/ 0 w 167"/>
                <a:gd name="T7" fmla="*/ 86 h 86"/>
                <a:gd name="T8" fmla="*/ 14 w 167"/>
                <a:gd name="T9" fmla="*/ 0 h 86"/>
              </a:gdLst>
              <a:ahLst/>
              <a:cxnLst>
                <a:cxn ang="0">
                  <a:pos x="T0" y="T1"/>
                </a:cxn>
                <a:cxn ang="0">
                  <a:pos x="T2" y="T3"/>
                </a:cxn>
                <a:cxn ang="0">
                  <a:pos x="T4" y="T5"/>
                </a:cxn>
                <a:cxn ang="0">
                  <a:pos x="T6" y="T7"/>
                </a:cxn>
                <a:cxn ang="0">
                  <a:pos x="T8" y="T9"/>
                </a:cxn>
              </a:cxnLst>
              <a:rect l="0" t="0" r="r" b="b"/>
              <a:pathLst>
                <a:path w="167" h="86">
                  <a:moveTo>
                    <a:pt x="14" y="0"/>
                  </a:moveTo>
                  <a:lnTo>
                    <a:pt x="155" y="0"/>
                  </a:lnTo>
                  <a:lnTo>
                    <a:pt x="167" y="86"/>
                  </a:lnTo>
                  <a:lnTo>
                    <a:pt x="0" y="86"/>
                  </a:lnTo>
                  <a:lnTo>
                    <a:pt x="14" y="0"/>
                  </a:lnTo>
                  <a:close/>
                </a:path>
              </a:pathLst>
            </a:custGeom>
            <a:solidFill>
              <a:srgbClr val="FFF8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
              <a:extLst>
                <a:ext uri="{FF2B5EF4-FFF2-40B4-BE49-F238E27FC236}">
                  <a16:creationId xmlns:a16="http://schemas.microsoft.com/office/drawing/2014/main" id="{F743962F-BA6C-41AC-A5F3-DCC3DBB0A4B5}"/>
                </a:ext>
              </a:extLst>
            </p:cNvPr>
            <p:cNvSpPr>
              <a:spLocks noEditPoints="1"/>
            </p:cNvSpPr>
            <p:nvPr/>
          </p:nvSpPr>
          <p:spPr bwMode="auto">
            <a:xfrm>
              <a:off x="7014901" y="4663227"/>
              <a:ext cx="456001" cy="245539"/>
            </a:xfrm>
            <a:custGeom>
              <a:avLst/>
              <a:gdLst>
                <a:gd name="T0" fmla="*/ 74 w 76"/>
                <a:gd name="T1" fmla="*/ 41 h 41"/>
                <a:gd name="T2" fmla="*/ 73 w 76"/>
                <a:gd name="T3" fmla="*/ 41 h 41"/>
                <a:gd name="T4" fmla="*/ 3 w 76"/>
                <a:gd name="T5" fmla="*/ 41 h 41"/>
                <a:gd name="T6" fmla="*/ 1 w 76"/>
                <a:gd name="T7" fmla="*/ 40 h 41"/>
                <a:gd name="T8" fmla="*/ 1 w 76"/>
                <a:gd name="T9" fmla="*/ 38 h 41"/>
                <a:gd name="T10" fmla="*/ 6 w 76"/>
                <a:gd name="T11" fmla="*/ 2 h 41"/>
                <a:gd name="T12" fmla="*/ 9 w 76"/>
                <a:gd name="T13" fmla="*/ 0 h 41"/>
                <a:gd name="T14" fmla="*/ 68 w 76"/>
                <a:gd name="T15" fmla="*/ 0 h 41"/>
                <a:gd name="T16" fmla="*/ 70 w 76"/>
                <a:gd name="T17" fmla="*/ 2 h 41"/>
                <a:gd name="T18" fmla="*/ 76 w 76"/>
                <a:gd name="T19" fmla="*/ 38 h 41"/>
                <a:gd name="T20" fmla="*/ 76 w 76"/>
                <a:gd name="T21" fmla="*/ 39 h 41"/>
                <a:gd name="T22" fmla="*/ 74 w 76"/>
                <a:gd name="T23" fmla="*/ 41 h 41"/>
                <a:gd name="T24" fmla="*/ 6 w 76"/>
                <a:gd name="T25" fmla="*/ 36 h 41"/>
                <a:gd name="T26" fmla="*/ 70 w 76"/>
                <a:gd name="T27" fmla="*/ 36 h 41"/>
                <a:gd name="T28" fmla="*/ 66 w 76"/>
                <a:gd name="T29" fmla="*/ 5 h 41"/>
                <a:gd name="T30" fmla="*/ 11 w 76"/>
                <a:gd name="T31" fmla="*/ 5 h 41"/>
                <a:gd name="T32" fmla="*/ 6 w 76"/>
                <a:gd name="T3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41">
                  <a:moveTo>
                    <a:pt x="74" y="41"/>
                  </a:moveTo>
                  <a:cubicBezTo>
                    <a:pt x="74" y="41"/>
                    <a:pt x="73" y="41"/>
                    <a:pt x="73" y="41"/>
                  </a:cubicBezTo>
                  <a:cubicBezTo>
                    <a:pt x="3" y="41"/>
                    <a:pt x="3" y="41"/>
                    <a:pt x="3" y="41"/>
                  </a:cubicBezTo>
                  <a:cubicBezTo>
                    <a:pt x="2" y="41"/>
                    <a:pt x="2" y="41"/>
                    <a:pt x="1" y="40"/>
                  </a:cubicBezTo>
                  <a:cubicBezTo>
                    <a:pt x="1" y="40"/>
                    <a:pt x="0" y="39"/>
                    <a:pt x="1" y="38"/>
                  </a:cubicBezTo>
                  <a:cubicBezTo>
                    <a:pt x="6" y="2"/>
                    <a:pt x="6" y="2"/>
                    <a:pt x="6" y="2"/>
                  </a:cubicBezTo>
                  <a:cubicBezTo>
                    <a:pt x="6" y="1"/>
                    <a:pt x="8" y="0"/>
                    <a:pt x="9" y="0"/>
                  </a:cubicBezTo>
                  <a:cubicBezTo>
                    <a:pt x="68" y="0"/>
                    <a:pt x="68" y="0"/>
                    <a:pt x="68" y="0"/>
                  </a:cubicBezTo>
                  <a:cubicBezTo>
                    <a:pt x="69" y="0"/>
                    <a:pt x="70" y="1"/>
                    <a:pt x="70" y="2"/>
                  </a:cubicBezTo>
                  <a:cubicBezTo>
                    <a:pt x="76" y="38"/>
                    <a:pt x="76" y="38"/>
                    <a:pt x="76" y="38"/>
                  </a:cubicBezTo>
                  <a:cubicBezTo>
                    <a:pt x="76" y="38"/>
                    <a:pt x="76" y="38"/>
                    <a:pt x="76" y="39"/>
                  </a:cubicBezTo>
                  <a:cubicBezTo>
                    <a:pt x="76" y="40"/>
                    <a:pt x="75" y="41"/>
                    <a:pt x="74" y="41"/>
                  </a:cubicBezTo>
                  <a:close/>
                  <a:moveTo>
                    <a:pt x="6" y="36"/>
                  </a:moveTo>
                  <a:cubicBezTo>
                    <a:pt x="70" y="36"/>
                    <a:pt x="70" y="36"/>
                    <a:pt x="70" y="36"/>
                  </a:cubicBezTo>
                  <a:cubicBezTo>
                    <a:pt x="66" y="5"/>
                    <a:pt x="66" y="5"/>
                    <a:pt x="66" y="5"/>
                  </a:cubicBezTo>
                  <a:cubicBezTo>
                    <a:pt x="11" y="5"/>
                    <a:pt x="11" y="5"/>
                    <a:pt x="11" y="5"/>
                  </a:cubicBezTo>
                  <a:lnTo>
                    <a:pt x="6"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9">
              <a:extLst>
                <a:ext uri="{FF2B5EF4-FFF2-40B4-BE49-F238E27FC236}">
                  <a16:creationId xmlns:a16="http://schemas.microsoft.com/office/drawing/2014/main" id="{8977E704-5630-42A5-94E0-AB067EFA682E}"/>
                </a:ext>
              </a:extLst>
            </p:cNvPr>
            <p:cNvSpPr>
              <a:spLocks noChangeArrowheads="1"/>
            </p:cNvSpPr>
            <p:nvPr/>
          </p:nvSpPr>
          <p:spPr bwMode="auto">
            <a:xfrm>
              <a:off x="6894637" y="4896238"/>
              <a:ext cx="694025" cy="107737"/>
            </a:xfrm>
            <a:prstGeom prst="rect">
              <a:avLst/>
            </a:prstGeom>
            <a:solidFill>
              <a:srgbClr val="7073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B865E927-1B9F-4FC9-836F-54CD22F65CCE}"/>
                </a:ext>
              </a:extLst>
            </p:cNvPr>
            <p:cNvSpPr>
              <a:spLocks noEditPoints="1"/>
            </p:cNvSpPr>
            <p:nvPr/>
          </p:nvSpPr>
          <p:spPr bwMode="auto">
            <a:xfrm>
              <a:off x="6882108" y="4878701"/>
              <a:ext cx="726595" cy="142814"/>
            </a:xfrm>
            <a:custGeom>
              <a:avLst/>
              <a:gdLst>
                <a:gd name="T0" fmla="*/ 118 w 121"/>
                <a:gd name="T1" fmla="*/ 24 h 24"/>
                <a:gd name="T2" fmla="*/ 2 w 121"/>
                <a:gd name="T3" fmla="*/ 24 h 24"/>
                <a:gd name="T4" fmla="*/ 0 w 121"/>
                <a:gd name="T5" fmla="*/ 21 h 24"/>
                <a:gd name="T6" fmla="*/ 0 w 121"/>
                <a:gd name="T7" fmla="*/ 3 h 24"/>
                <a:gd name="T8" fmla="*/ 2 w 121"/>
                <a:gd name="T9" fmla="*/ 0 h 24"/>
                <a:gd name="T10" fmla="*/ 118 w 121"/>
                <a:gd name="T11" fmla="*/ 0 h 24"/>
                <a:gd name="T12" fmla="*/ 121 w 121"/>
                <a:gd name="T13" fmla="*/ 3 h 24"/>
                <a:gd name="T14" fmla="*/ 121 w 121"/>
                <a:gd name="T15" fmla="*/ 21 h 24"/>
                <a:gd name="T16" fmla="*/ 118 w 121"/>
                <a:gd name="T17" fmla="*/ 24 h 24"/>
                <a:gd name="T18" fmla="*/ 5 w 121"/>
                <a:gd name="T19" fmla="*/ 18 h 24"/>
                <a:gd name="T20" fmla="*/ 116 w 121"/>
                <a:gd name="T21" fmla="*/ 18 h 24"/>
                <a:gd name="T22" fmla="*/ 116 w 121"/>
                <a:gd name="T23" fmla="*/ 5 h 24"/>
                <a:gd name="T24" fmla="*/ 5 w 121"/>
                <a:gd name="T25" fmla="*/ 5 h 24"/>
                <a:gd name="T26" fmla="*/ 5 w 121"/>
                <a:gd name="T2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24">
                  <a:moveTo>
                    <a:pt x="118" y="24"/>
                  </a:moveTo>
                  <a:cubicBezTo>
                    <a:pt x="2" y="24"/>
                    <a:pt x="2" y="24"/>
                    <a:pt x="2" y="24"/>
                  </a:cubicBezTo>
                  <a:cubicBezTo>
                    <a:pt x="1" y="24"/>
                    <a:pt x="0" y="22"/>
                    <a:pt x="0" y="21"/>
                  </a:cubicBezTo>
                  <a:cubicBezTo>
                    <a:pt x="0" y="3"/>
                    <a:pt x="0" y="3"/>
                    <a:pt x="0" y="3"/>
                  </a:cubicBezTo>
                  <a:cubicBezTo>
                    <a:pt x="0" y="1"/>
                    <a:pt x="1" y="0"/>
                    <a:pt x="2" y="0"/>
                  </a:cubicBezTo>
                  <a:cubicBezTo>
                    <a:pt x="118" y="0"/>
                    <a:pt x="118" y="0"/>
                    <a:pt x="118" y="0"/>
                  </a:cubicBezTo>
                  <a:cubicBezTo>
                    <a:pt x="120" y="0"/>
                    <a:pt x="121" y="1"/>
                    <a:pt x="121" y="3"/>
                  </a:cubicBezTo>
                  <a:cubicBezTo>
                    <a:pt x="121" y="21"/>
                    <a:pt x="121" y="21"/>
                    <a:pt x="121" y="21"/>
                  </a:cubicBezTo>
                  <a:cubicBezTo>
                    <a:pt x="121" y="22"/>
                    <a:pt x="120" y="24"/>
                    <a:pt x="118" y="24"/>
                  </a:cubicBezTo>
                  <a:close/>
                  <a:moveTo>
                    <a:pt x="5" y="18"/>
                  </a:moveTo>
                  <a:cubicBezTo>
                    <a:pt x="116" y="18"/>
                    <a:pt x="116" y="18"/>
                    <a:pt x="116" y="18"/>
                  </a:cubicBezTo>
                  <a:cubicBezTo>
                    <a:pt x="116" y="5"/>
                    <a:pt x="116" y="5"/>
                    <a:pt x="116" y="5"/>
                  </a:cubicBezTo>
                  <a:cubicBezTo>
                    <a:pt x="5" y="5"/>
                    <a:pt x="5" y="5"/>
                    <a:pt x="5" y="5"/>
                  </a:cubicBezTo>
                  <a:lnTo>
                    <a:pt x="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43223621-95A6-436C-9C85-1B9F2124FA64}"/>
                </a:ext>
              </a:extLst>
            </p:cNvPr>
            <p:cNvSpPr>
              <a:spLocks/>
            </p:cNvSpPr>
            <p:nvPr/>
          </p:nvSpPr>
          <p:spPr bwMode="auto">
            <a:xfrm>
              <a:off x="6360964" y="4392633"/>
              <a:ext cx="1768884" cy="30066"/>
            </a:xfrm>
            <a:custGeom>
              <a:avLst/>
              <a:gdLst>
                <a:gd name="T0" fmla="*/ 292 w 295"/>
                <a:gd name="T1" fmla="*/ 5 h 5"/>
                <a:gd name="T2" fmla="*/ 2 w 295"/>
                <a:gd name="T3" fmla="*/ 5 h 5"/>
                <a:gd name="T4" fmla="*/ 0 w 295"/>
                <a:gd name="T5" fmla="*/ 3 h 5"/>
                <a:gd name="T6" fmla="*/ 2 w 295"/>
                <a:gd name="T7" fmla="*/ 0 h 5"/>
                <a:gd name="T8" fmla="*/ 292 w 295"/>
                <a:gd name="T9" fmla="*/ 0 h 5"/>
                <a:gd name="T10" fmla="*/ 295 w 295"/>
                <a:gd name="T11" fmla="*/ 3 h 5"/>
                <a:gd name="T12" fmla="*/ 292 w 29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5" h="5">
                  <a:moveTo>
                    <a:pt x="292" y="5"/>
                  </a:moveTo>
                  <a:cubicBezTo>
                    <a:pt x="2" y="5"/>
                    <a:pt x="2" y="5"/>
                    <a:pt x="2" y="5"/>
                  </a:cubicBezTo>
                  <a:cubicBezTo>
                    <a:pt x="1" y="5"/>
                    <a:pt x="0" y="4"/>
                    <a:pt x="0" y="3"/>
                  </a:cubicBezTo>
                  <a:cubicBezTo>
                    <a:pt x="0" y="1"/>
                    <a:pt x="1" y="0"/>
                    <a:pt x="2" y="0"/>
                  </a:cubicBezTo>
                  <a:cubicBezTo>
                    <a:pt x="292" y="0"/>
                    <a:pt x="292" y="0"/>
                    <a:pt x="292" y="0"/>
                  </a:cubicBezTo>
                  <a:cubicBezTo>
                    <a:pt x="294" y="0"/>
                    <a:pt x="295" y="1"/>
                    <a:pt x="295" y="3"/>
                  </a:cubicBezTo>
                  <a:cubicBezTo>
                    <a:pt x="295" y="4"/>
                    <a:pt x="294" y="5"/>
                    <a:pt x="292"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2">
              <a:extLst>
                <a:ext uri="{FF2B5EF4-FFF2-40B4-BE49-F238E27FC236}">
                  <a16:creationId xmlns:a16="http://schemas.microsoft.com/office/drawing/2014/main" id="{525C151B-0649-490A-A7C7-6F3FE6559FC9}"/>
                </a:ext>
              </a:extLst>
            </p:cNvPr>
            <p:cNvSpPr>
              <a:spLocks noChangeArrowheads="1"/>
            </p:cNvSpPr>
            <p:nvPr/>
          </p:nvSpPr>
          <p:spPr bwMode="auto">
            <a:xfrm>
              <a:off x="7182768" y="4482831"/>
              <a:ext cx="125275" cy="125275"/>
            </a:xfrm>
            <a:prstGeom prst="ellipse">
              <a:avLst/>
            </a:prstGeom>
            <a:solidFill>
              <a:srgbClr val="FAC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
              <a:extLst>
                <a:ext uri="{FF2B5EF4-FFF2-40B4-BE49-F238E27FC236}">
                  <a16:creationId xmlns:a16="http://schemas.microsoft.com/office/drawing/2014/main" id="{8A6BE896-8115-483F-A9FB-21C1B27147A2}"/>
                </a:ext>
              </a:extLst>
            </p:cNvPr>
            <p:cNvSpPr>
              <a:spLocks noEditPoints="1"/>
            </p:cNvSpPr>
            <p:nvPr/>
          </p:nvSpPr>
          <p:spPr bwMode="auto">
            <a:xfrm>
              <a:off x="7162724" y="4465292"/>
              <a:ext cx="157847" cy="155341"/>
            </a:xfrm>
            <a:custGeom>
              <a:avLst/>
              <a:gdLst>
                <a:gd name="T0" fmla="*/ 13 w 26"/>
                <a:gd name="T1" fmla="*/ 26 h 26"/>
                <a:gd name="T2" fmla="*/ 0 w 26"/>
                <a:gd name="T3" fmla="*/ 13 h 26"/>
                <a:gd name="T4" fmla="*/ 13 w 26"/>
                <a:gd name="T5" fmla="*/ 0 h 26"/>
                <a:gd name="T6" fmla="*/ 26 w 26"/>
                <a:gd name="T7" fmla="*/ 13 h 26"/>
                <a:gd name="T8" fmla="*/ 13 w 26"/>
                <a:gd name="T9" fmla="*/ 26 h 26"/>
                <a:gd name="T10" fmla="*/ 13 w 26"/>
                <a:gd name="T11" fmla="*/ 5 h 26"/>
                <a:gd name="T12" fmla="*/ 5 w 26"/>
                <a:gd name="T13" fmla="*/ 13 h 26"/>
                <a:gd name="T14" fmla="*/ 13 w 26"/>
                <a:gd name="T15" fmla="*/ 21 h 26"/>
                <a:gd name="T16" fmla="*/ 21 w 26"/>
                <a:gd name="T17" fmla="*/ 13 h 26"/>
                <a:gd name="T18" fmla="*/ 13 w 26"/>
                <a:gd name="T1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26"/>
                  </a:moveTo>
                  <a:cubicBezTo>
                    <a:pt x="6" y="26"/>
                    <a:pt x="0" y="21"/>
                    <a:pt x="0" y="13"/>
                  </a:cubicBezTo>
                  <a:cubicBezTo>
                    <a:pt x="0" y="6"/>
                    <a:pt x="6" y="0"/>
                    <a:pt x="13" y="0"/>
                  </a:cubicBezTo>
                  <a:cubicBezTo>
                    <a:pt x="21" y="0"/>
                    <a:pt x="26" y="6"/>
                    <a:pt x="26" y="13"/>
                  </a:cubicBezTo>
                  <a:cubicBezTo>
                    <a:pt x="26" y="21"/>
                    <a:pt x="21" y="26"/>
                    <a:pt x="13" y="26"/>
                  </a:cubicBezTo>
                  <a:close/>
                  <a:moveTo>
                    <a:pt x="13" y="5"/>
                  </a:moveTo>
                  <a:cubicBezTo>
                    <a:pt x="9" y="5"/>
                    <a:pt x="5" y="9"/>
                    <a:pt x="5" y="13"/>
                  </a:cubicBezTo>
                  <a:cubicBezTo>
                    <a:pt x="5" y="18"/>
                    <a:pt x="9" y="21"/>
                    <a:pt x="13" y="21"/>
                  </a:cubicBezTo>
                  <a:cubicBezTo>
                    <a:pt x="18" y="21"/>
                    <a:pt x="21" y="18"/>
                    <a:pt x="21" y="13"/>
                  </a:cubicBezTo>
                  <a:cubicBezTo>
                    <a:pt x="21" y="9"/>
                    <a:pt x="18" y="5"/>
                    <a:pt x="13"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4">
              <a:extLst>
                <a:ext uri="{FF2B5EF4-FFF2-40B4-BE49-F238E27FC236}">
                  <a16:creationId xmlns:a16="http://schemas.microsoft.com/office/drawing/2014/main" id="{881D7231-B953-4453-B802-4AE41C2280AF}"/>
                </a:ext>
              </a:extLst>
            </p:cNvPr>
            <p:cNvSpPr>
              <a:spLocks noChangeArrowheads="1"/>
            </p:cNvSpPr>
            <p:nvPr/>
          </p:nvSpPr>
          <p:spPr bwMode="auto">
            <a:xfrm>
              <a:off x="6804439" y="3132365"/>
              <a:ext cx="881936" cy="1044795"/>
            </a:xfrm>
            <a:prstGeom prst="rect">
              <a:avLst/>
            </a:prstGeom>
            <a:solidFill>
              <a:srgbClr val="FFF8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a:extLst>
                <a:ext uri="{FF2B5EF4-FFF2-40B4-BE49-F238E27FC236}">
                  <a16:creationId xmlns:a16="http://schemas.microsoft.com/office/drawing/2014/main" id="{23B5ACF1-44C8-49C0-83BB-323F20411E67}"/>
                </a:ext>
              </a:extLst>
            </p:cNvPr>
            <p:cNvSpPr>
              <a:spLocks noEditPoints="1"/>
            </p:cNvSpPr>
            <p:nvPr/>
          </p:nvSpPr>
          <p:spPr bwMode="auto">
            <a:xfrm>
              <a:off x="6786899" y="3122343"/>
              <a:ext cx="912003" cy="1072355"/>
            </a:xfrm>
            <a:custGeom>
              <a:avLst/>
              <a:gdLst>
                <a:gd name="T0" fmla="*/ 150 w 152"/>
                <a:gd name="T1" fmla="*/ 179 h 179"/>
                <a:gd name="T2" fmla="*/ 3 w 152"/>
                <a:gd name="T3" fmla="*/ 179 h 179"/>
                <a:gd name="T4" fmla="*/ 0 w 152"/>
                <a:gd name="T5" fmla="*/ 176 h 179"/>
                <a:gd name="T6" fmla="*/ 0 w 152"/>
                <a:gd name="T7" fmla="*/ 2 h 179"/>
                <a:gd name="T8" fmla="*/ 3 w 152"/>
                <a:gd name="T9" fmla="*/ 0 h 179"/>
                <a:gd name="T10" fmla="*/ 150 w 152"/>
                <a:gd name="T11" fmla="*/ 0 h 179"/>
                <a:gd name="T12" fmla="*/ 152 w 152"/>
                <a:gd name="T13" fmla="*/ 2 h 179"/>
                <a:gd name="T14" fmla="*/ 152 w 152"/>
                <a:gd name="T15" fmla="*/ 176 h 179"/>
                <a:gd name="T16" fmla="*/ 150 w 152"/>
                <a:gd name="T17" fmla="*/ 179 h 179"/>
                <a:gd name="T18" fmla="*/ 6 w 152"/>
                <a:gd name="T19" fmla="*/ 174 h 179"/>
                <a:gd name="T20" fmla="*/ 147 w 152"/>
                <a:gd name="T21" fmla="*/ 174 h 179"/>
                <a:gd name="T22" fmla="*/ 147 w 152"/>
                <a:gd name="T23" fmla="*/ 5 h 179"/>
                <a:gd name="T24" fmla="*/ 6 w 152"/>
                <a:gd name="T25" fmla="*/ 5 h 179"/>
                <a:gd name="T26" fmla="*/ 6 w 152"/>
                <a:gd name="T27" fmla="*/ 17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9">
                  <a:moveTo>
                    <a:pt x="150" y="179"/>
                  </a:moveTo>
                  <a:cubicBezTo>
                    <a:pt x="3" y="179"/>
                    <a:pt x="3" y="179"/>
                    <a:pt x="3" y="179"/>
                  </a:cubicBezTo>
                  <a:cubicBezTo>
                    <a:pt x="2" y="179"/>
                    <a:pt x="0" y="178"/>
                    <a:pt x="0" y="176"/>
                  </a:cubicBezTo>
                  <a:cubicBezTo>
                    <a:pt x="0" y="2"/>
                    <a:pt x="0" y="2"/>
                    <a:pt x="0" y="2"/>
                  </a:cubicBezTo>
                  <a:cubicBezTo>
                    <a:pt x="0" y="1"/>
                    <a:pt x="2" y="0"/>
                    <a:pt x="3" y="0"/>
                  </a:cubicBezTo>
                  <a:cubicBezTo>
                    <a:pt x="150" y="0"/>
                    <a:pt x="150" y="0"/>
                    <a:pt x="150" y="0"/>
                  </a:cubicBezTo>
                  <a:cubicBezTo>
                    <a:pt x="151" y="0"/>
                    <a:pt x="152" y="1"/>
                    <a:pt x="152" y="2"/>
                  </a:cubicBezTo>
                  <a:cubicBezTo>
                    <a:pt x="152" y="176"/>
                    <a:pt x="152" y="176"/>
                    <a:pt x="152" y="176"/>
                  </a:cubicBezTo>
                  <a:cubicBezTo>
                    <a:pt x="152" y="178"/>
                    <a:pt x="151" y="179"/>
                    <a:pt x="150" y="179"/>
                  </a:cubicBezTo>
                  <a:close/>
                  <a:moveTo>
                    <a:pt x="6" y="174"/>
                  </a:moveTo>
                  <a:cubicBezTo>
                    <a:pt x="147" y="174"/>
                    <a:pt x="147" y="174"/>
                    <a:pt x="147" y="174"/>
                  </a:cubicBezTo>
                  <a:cubicBezTo>
                    <a:pt x="147" y="5"/>
                    <a:pt x="147" y="5"/>
                    <a:pt x="147" y="5"/>
                  </a:cubicBezTo>
                  <a:cubicBezTo>
                    <a:pt x="6" y="5"/>
                    <a:pt x="6" y="5"/>
                    <a:pt x="6" y="5"/>
                  </a:cubicBezTo>
                  <a:lnTo>
                    <a:pt x="6" y="1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84E7D80E-9003-4910-89BC-7449E7D132CB}"/>
                </a:ext>
              </a:extLst>
            </p:cNvPr>
            <p:cNvSpPr>
              <a:spLocks/>
            </p:cNvSpPr>
            <p:nvPr/>
          </p:nvSpPr>
          <p:spPr bwMode="auto">
            <a:xfrm>
              <a:off x="6786899" y="3415488"/>
              <a:ext cx="912003" cy="30066"/>
            </a:xfrm>
            <a:custGeom>
              <a:avLst/>
              <a:gdLst>
                <a:gd name="T0" fmla="*/ 150 w 152"/>
                <a:gd name="T1" fmla="*/ 5 h 5"/>
                <a:gd name="T2" fmla="*/ 3 w 152"/>
                <a:gd name="T3" fmla="*/ 5 h 5"/>
                <a:gd name="T4" fmla="*/ 0 w 152"/>
                <a:gd name="T5" fmla="*/ 3 h 5"/>
                <a:gd name="T6" fmla="*/ 3 w 152"/>
                <a:gd name="T7" fmla="*/ 0 h 5"/>
                <a:gd name="T8" fmla="*/ 150 w 152"/>
                <a:gd name="T9" fmla="*/ 0 h 5"/>
                <a:gd name="T10" fmla="*/ 152 w 152"/>
                <a:gd name="T11" fmla="*/ 3 h 5"/>
                <a:gd name="T12" fmla="*/ 150 w 15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52" h="5">
                  <a:moveTo>
                    <a:pt x="150" y="5"/>
                  </a:moveTo>
                  <a:cubicBezTo>
                    <a:pt x="3" y="5"/>
                    <a:pt x="3" y="5"/>
                    <a:pt x="3" y="5"/>
                  </a:cubicBezTo>
                  <a:cubicBezTo>
                    <a:pt x="2" y="5"/>
                    <a:pt x="0" y="4"/>
                    <a:pt x="0" y="3"/>
                  </a:cubicBezTo>
                  <a:cubicBezTo>
                    <a:pt x="0" y="1"/>
                    <a:pt x="2" y="0"/>
                    <a:pt x="3" y="0"/>
                  </a:cubicBezTo>
                  <a:cubicBezTo>
                    <a:pt x="150" y="0"/>
                    <a:pt x="150" y="0"/>
                    <a:pt x="150" y="0"/>
                  </a:cubicBezTo>
                  <a:cubicBezTo>
                    <a:pt x="151" y="0"/>
                    <a:pt x="152" y="1"/>
                    <a:pt x="152" y="3"/>
                  </a:cubicBezTo>
                  <a:cubicBezTo>
                    <a:pt x="152" y="4"/>
                    <a:pt x="151" y="5"/>
                    <a:pt x="15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a:extLst>
                <a:ext uri="{FF2B5EF4-FFF2-40B4-BE49-F238E27FC236}">
                  <a16:creationId xmlns:a16="http://schemas.microsoft.com/office/drawing/2014/main" id="{4ED8C426-F8A0-4E2D-A8FB-392DF760E83B}"/>
                </a:ext>
              </a:extLst>
            </p:cNvPr>
            <p:cNvSpPr>
              <a:spLocks noEditPoints="1"/>
            </p:cNvSpPr>
            <p:nvPr/>
          </p:nvSpPr>
          <p:spPr bwMode="auto">
            <a:xfrm>
              <a:off x="6887119" y="3230080"/>
              <a:ext cx="115253" cy="107737"/>
            </a:xfrm>
            <a:custGeom>
              <a:avLst/>
              <a:gdLst>
                <a:gd name="T0" fmla="*/ 9 w 19"/>
                <a:gd name="T1" fmla="*/ 18 h 18"/>
                <a:gd name="T2" fmla="*/ 0 w 19"/>
                <a:gd name="T3" fmla="*/ 9 h 18"/>
                <a:gd name="T4" fmla="*/ 9 w 19"/>
                <a:gd name="T5" fmla="*/ 0 h 18"/>
                <a:gd name="T6" fmla="*/ 19 w 19"/>
                <a:gd name="T7" fmla="*/ 9 h 18"/>
                <a:gd name="T8" fmla="*/ 9 w 19"/>
                <a:gd name="T9" fmla="*/ 18 h 18"/>
                <a:gd name="T10" fmla="*/ 9 w 19"/>
                <a:gd name="T11" fmla="*/ 5 h 18"/>
                <a:gd name="T12" fmla="*/ 6 w 19"/>
                <a:gd name="T13" fmla="*/ 9 h 18"/>
                <a:gd name="T14" fmla="*/ 9 w 19"/>
                <a:gd name="T15" fmla="*/ 13 h 18"/>
                <a:gd name="T16" fmla="*/ 13 w 19"/>
                <a:gd name="T17" fmla="*/ 9 h 18"/>
                <a:gd name="T18" fmla="*/ 9 w 19"/>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8">
                  <a:moveTo>
                    <a:pt x="9" y="18"/>
                  </a:moveTo>
                  <a:cubicBezTo>
                    <a:pt x="4" y="18"/>
                    <a:pt x="0" y="14"/>
                    <a:pt x="0" y="9"/>
                  </a:cubicBezTo>
                  <a:cubicBezTo>
                    <a:pt x="0" y="4"/>
                    <a:pt x="4" y="0"/>
                    <a:pt x="9" y="0"/>
                  </a:cubicBezTo>
                  <a:cubicBezTo>
                    <a:pt x="14" y="0"/>
                    <a:pt x="19" y="4"/>
                    <a:pt x="19" y="9"/>
                  </a:cubicBezTo>
                  <a:cubicBezTo>
                    <a:pt x="19" y="14"/>
                    <a:pt x="14" y="18"/>
                    <a:pt x="9" y="18"/>
                  </a:cubicBezTo>
                  <a:close/>
                  <a:moveTo>
                    <a:pt x="9" y="5"/>
                  </a:moveTo>
                  <a:cubicBezTo>
                    <a:pt x="7" y="5"/>
                    <a:pt x="6" y="7"/>
                    <a:pt x="6" y="9"/>
                  </a:cubicBezTo>
                  <a:cubicBezTo>
                    <a:pt x="6" y="11"/>
                    <a:pt x="7" y="13"/>
                    <a:pt x="9" y="13"/>
                  </a:cubicBezTo>
                  <a:cubicBezTo>
                    <a:pt x="12" y="13"/>
                    <a:pt x="13" y="11"/>
                    <a:pt x="13" y="9"/>
                  </a:cubicBezTo>
                  <a:cubicBezTo>
                    <a:pt x="13" y="7"/>
                    <a:pt x="12" y="5"/>
                    <a:pt x="9"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05307975-D48A-48F2-94C3-759E92F65EDB}"/>
                </a:ext>
              </a:extLst>
            </p:cNvPr>
            <p:cNvSpPr>
              <a:spLocks noEditPoints="1"/>
            </p:cNvSpPr>
            <p:nvPr/>
          </p:nvSpPr>
          <p:spPr bwMode="auto">
            <a:xfrm>
              <a:off x="7092570" y="3230080"/>
              <a:ext cx="107737" cy="107737"/>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5 h 18"/>
                <a:gd name="T12" fmla="*/ 5 w 18"/>
                <a:gd name="T13" fmla="*/ 9 h 18"/>
                <a:gd name="T14" fmla="*/ 9 w 18"/>
                <a:gd name="T15" fmla="*/ 13 h 18"/>
                <a:gd name="T16" fmla="*/ 13 w 18"/>
                <a:gd name="T17" fmla="*/ 9 h 18"/>
                <a:gd name="T18" fmla="*/ 9 w 18"/>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5"/>
                  </a:moveTo>
                  <a:cubicBezTo>
                    <a:pt x="7" y="5"/>
                    <a:pt x="5" y="7"/>
                    <a:pt x="5" y="9"/>
                  </a:cubicBezTo>
                  <a:cubicBezTo>
                    <a:pt x="5" y="11"/>
                    <a:pt x="7" y="13"/>
                    <a:pt x="9" y="13"/>
                  </a:cubicBezTo>
                  <a:cubicBezTo>
                    <a:pt x="11" y="13"/>
                    <a:pt x="13" y="11"/>
                    <a:pt x="13" y="9"/>
                  </a:cubicBezTo>
                  <a:cubicBezTo>
                    <a:pt x="13" y="7"/>
                    <a:pt x="11" y="5"/>
                    <a:pt x="9"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9">
              <a:extLst>
                <a:ext uri="{FF2B5EF4-FFF2-40B4-BE49-F238E27FC236}">
                  <a16:creationId xmlns:a16="http://schemas.microsoft.com/office/drawing/2014/main" id="{5DF0F6B2-89A9-46BA-9506-66AA7232CF22}"/>
                </a:ext>
              </a:extLst>
            </p:cNvPr>
            <p:cNvSpPr>
              <a:spLocks/>
            </p:cNvSpPr>
            <p:nvPr/>
          </p:nvSpPr>
          <p:spPr bwMode="auto">
            <a:xfrm>
              <a:off x="7282989" y="3558300"/>
              <a:ext cx="235517" cy="481056"/>
            </a:xfrm>
            <a:custGeom>
              <a:avLst/>
              <a:gdLst>
                <a:gd name="T0" fmla="*/ 0 w 39"/>
                <a:gd name="T1" fmla="*/ 2 h 80"/>
                <a:gd name="T2" fmla="*/ 19 w 39"/>
                <a:gd name="T3" fmla="*/ 6 h 80"/>
                <a:gd name="T4" fmla="*/ 32 w 39"/>
                <a:gd name="T5" fmla="*/ 19 h 80"/>
                <a:gd name="T6" fmla="*/ 37 w 39"/>
                <a:gd name="T7" fmla="*/ 38 h 80"/>
                <a:gd name="T8" fmla="*/ 30 w 39"/>
                <a:gd name="T9" fmla="*/ 65 h 80"/>
                <a:gd name="T10" fmla="*/ 12 w 39"/>
                <a:gd name="T11" fmla="*/ 78 h 80"/>
                <a:gd name="T12" fmla="*/ 0 w 39"/>
                <a:gd name="T13" fmla="*/ 80 h 80"/>
                <a:gd name="T14" fmla="*/ 0 w 39"/>
                <a:gd name="T15" fmla="*/ 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80">
                  <a:moveTo>
                    <a:pt x="0" y="2"/>
                  </a:moveTo>
                  <a:cubicBezTo>
                    <a:pt x="7" y="2"/>
                    <a:pt x="15" y="0"/>
                    <a:pt x="19" y="6"/>
                  </a:cubicBezTo>
                  <a:cubicBezTo>
                    <a:pt x="23" y="11"/>
                    <a:pt x="30" y="14"/>
                    <a:pt x="32" y="19"/>
                  </a:cubicBezTo>
                  <a:cubicBezTo>
                    <a:pt x="34" y="25"/>
                    <a:pt x="39" y="31"/>
                    <a:pt x="37" y="38"/>
                  </a:cubicBezTo>
                  <a:cubicBezTo>
                    <a:pt x="33" y="48"/>
                    <a:pt x="37" y="59"/>
                    <a:pt x="30" y="65"/>
                  </a:cubicBezTo>
                  <a:cubicBezTo>
                    <a:pt x="24" y="70"/>
                    <a:pt x="20" y="78"/>
                    <a:pt x="12" y="78"/>
                  </a:cubicBezTo>
                  <a:cubicBezTo>
                    <a:pt x="8" y="78"/>
                    <a:pt x="5" y="80"/>
                    <a:pt x="0" y="80"/>
                  </a:cubicBezTo>
                  <a:lnTo>
                    <a:pt x="0" y="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20">
              <a:extLst>
                <a:ext uri="{FF2B5EF4-FFF2-40B4-BE49-F238E27FC236}">
                  <a16:creationId xmlns:a16="http://schemas.microsoft.com/office/drawing/2014/main" id="{D23C2761-FFC3-4606-BF24-BD3936987809}"/>
                </a:ext>
              </a:extLst>
            </p:cNvPr>
            <p:cNvSpPr>
              <a:spLocks noEditPoints="1"/>
            </p:cNvSpPr>
            <p:nvPr/>
          </p:nvSpPr>
          <p:spPr bwMode="auto">
            <a:xfrm>
              <a:off x="7272967" y="3553289"/>
              <a:ext cx="258067" cy="503607"/>
            </a:xfrm>
            <a:custGeom>
              <a:avLst/>
              <a:gdLst>
                <a:gd name="T0" fmla="*/ 2 w 43"/>
                <a:gd name="T1" fmla="*/ 84 h 84"/>
                <a:gd name="T2" fmla="*/ 0 w 43"/>
                <a:gd name="T3" fmla="*/ 81 h 84"/>
                <a:gd name="T4" fmla="*/ 0 w 43"/>
                <a:gd name="T5" fmla="*/ 3 h 84"/>
                <a:gd name="T6" fmla="*/ 2 w 43"/>
                <a:gd name="T7" fmla="*/ 0 h 84"/>
                <a:gd name="T8" fmla="*/ 6 w 43"/>
                <a:gd name="T9" fmla="*/ 0 h 84"/>
                <a:gd name="T10" fmla="*/ 10 w 43"/>
                <a:gd name="T11" fmla="*/ 0 h 84"/>
                <a:gd name="T12" fmla="*/ 23 w 43"/>
                <a:gd name="T13" fmla="*/ 5 h 84"/>
                <a:gd name="T14" fmla="*/ 29 w 43"/>
                <a:gd name="T15" fmla="*/ 11 h 84"/>
                <a:gd name="T16" fmla="*/ 37 w 43"/>
                <a:gd name="T17" fmla="*/ 19 h 84"/>
                <a:gd name="T18" fmla="*/ 38 w 43"/>
                <a:gd name="T19" fmla="*/ 24 h 84"/>
                <a:gd name="T20" fmla="*/ 41 w 43"/>
                <a:gd name="T21" fmla="*/ 40 h 84"/>
                <a:gd name="T22" fmla="*/ 39 w 43"/>
                <a:gd name="T23" fmla="*/ 51 h 84"/>
                <a:gd name="T24" fmla="*/ 34 w 43"/>
                <a:gd name="T25" fmla="*/ 68 h 84"/>
                <a:gd name="T26" fmla="*/ 30 w 43"/>
                <a:gd name="T27" fmla="*/ 72 h 84"/>
                <a:gd name="T28" fmla="*/ 14 w 43"/>
                <a:gd name="T29" fmla="*/ 82 h 84"/>
                <a:gd name="T30" fmla="*/ 10 w 43"/>
                <a:gd name="T31" fmla="*/ 83 h 84"/>
                <a:gd name="T32" fmla="*/ 2 w 43"/>
                <a:gd name="T33" fmla="*/ 84 h 84"/>
                <a:gd name="T34" fmla="*/ 5 w 43"/>
                <a:gd name="T35" fmla="*/ 5 h 84"/>
                <a:gd name="T36" fmla="*/ 5 w 43"/>
                <a:gd name="T37" fmla="*/ 78 h 84"/>
                <a:gd name="T38" fmla="*/ 8 w 43"/>
                <a:gd name="T39" fmla="*/ 78 h 84"/>
                <a:gd name="T40" fmla="*/ 14 w 43"/>
                <a:gd name="T41" fmla="*/ 77 h 84"/>
                <a:gd name="T42" fmla="*/ 26 w 43"/>
                <a:gd name="T43" fmla="*/ 69 h 84"/>
                <a:gd name="T44" fmla="*/ 30 w 43"/>
                <a:gd name="T45" fmla="*/ 64 h 84"/>
                <a:gd name="T46" fmla="*/ 34 w 43"/>
                <a:gd name="T47" fmla="*/ 51 h 84"/>
                <a:gd name="T48" fmla="*/ 36 w 43"/>
                <a:gd name="T49" fmla="*/ 38 h 84"/>
                <a:gd name="T50" fmla="*/ 34 w 43"/>
                <a:gd name="T51" fmla="*/ 26 h 84"/>
                <a:gd name="T52" fmla="*/ 32 w 43"/>
                <a:gd name="T53" fmla="*/ 21 h 84"/>
                <a:gd name="T54" fmla="*/ 26 w 43"/>
                <a:gd name="T55" fmla="*/ 15 h 84"/>
                <a:gd name="T56" fmla="*/ 19 w 43"/>
                <a:gd name="T57" fmla="*/ 9 h 84"/>
                <a:gd name="T58" fmla="*/ 10 w 43"/>
                <a:gd name="T59" fmla="*/ 5 h 84"/>
                <a:gd name="T60" fmla="*/ 6 w 43"/>
                <a:gd name="T61" fmla="*/ 5 h 84"/>
                <a:gd name="T62" fmla="*/ 5 w 43"/>
                <a:gd name="T63" fmla="*/ 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84">
                  <a:moveTo>
                    <a:pt x="2" y="84"/>
                  </a:moveTo>
                  <a:cubicBezTo>
                    <a:pt x="1" y="84"/>
                    <a:pt x="0" y="83"/>
                    <a:pt x="0" y="81"/>
                  </a:cubicBezTo>
                  <a:cubicBezTo>
                    <a:pt x="0" y="3"/>
                    <a:pt x="0" y="3"/>
                    <a:pt x="0" y="3"/>
                  </a:cubicBezTo>
                  <a:cubicBezTo>
                    <a:pt x="0" y="1"/>
                    <a:pt x="1" y="0"/>
                    <a:pt x="2" y="0"/>
                  </a:cubicBezTo>
                  <a:cubicBezTo>
                    <a:pt x="4" y="0"/>
                    <a:pt x="5" y="0"/>
                    <a:pt x="6" y="0"/>
                  </a:cubicBezTo>
                  <a:cubicBezTo>
                    <a:pt x="8" y="0"/>
                    <a:pt x="9" y="0"/>
                    <a:pt x="10" y="0"/>
                  </a:cubicBezTo>
                  <a:cubicBezTo>
                    <a:pt x="15" y="0"/>
                    <a:pt x="20" y="1"/>
                    <a:pt x="23" y="5"/>
                  </a:cubicBezTo>
                  <a:cubicBezTo>
                    <a:pt x="25" y="7"/>
                    <a:pt x="27" y="9"/>
                    <a:pt x="29" y="11"/>
                  </a:cubicBezTo>
                  <a:cubicBezTo>
                    <a:pt x="32" y="13"/>
                    <a:pt x="35" y="15"/>
                    <a:pt x="37" y="19"/>
                  </a:cubicBezTo>
                  <a:cubicBezTo>
                    <a:pt x="37" y="21"/>
                    <a:pt x="38" y="22"/>
                    <a:pt x="38" y="24"/>
                  </a:cubicBezTo>
                  <a:cubicBezTo>
                    <a:pt x="41" y="28"/>
                    <a:pt x="43" y="34"/>
                    <a:pt x="41" y="40"/>
                  </a:cubicBezTo>
                  <a:cubicBezTo>
                    <a:pt x="40" y="44"/>
                    <a:pt x="40" y="48"/>
                    <a:pt x="39" y="51"/>
                  </a:cubicBezTo>
                  <a:cubicBezTo>
                    <a:pt x="39" y="57"/>
                    <a:pt x="39" y="63"/>
                    <a:pt x="34" y="68"/>
                  </a:cubicBezTo>
                  <a:cubicBezTo>
                    <a:pt x="32" y="69"/>
                    <a:pt x="31" y="71"/>
                    <a:pt x="30" y="72"/>
                  </a:cubicBezTo>
                  <a:cubicBezTo>
                    <a:pt x="26" y="77"/>
                    <a:pt x="21" y="82"/>
                    <a:pt x="14" y="82"/>
                  </a:cubicBezTo>
                  <a:cubicBezTo>
                    <a:pt x="13" y="82"/>
                    <a:pt x="11" y="82"/>
                    <a:pt x="10" y="83"/>
                  </a:cubicBezTo>
                  <a:cubicBezTo>
                    <a:pt x="7" y="83"/>
                    <a:pt x="5" y="84"/>
                    <a:pt x="2" y="84"/>
                  </a:cubicBezTo>
                  <a:close/>
                  <a:moveTo>
                    <a:pt x="5" y="5"/>
                  </a:moveTo>
                  <a:cubicBezTo>
                    <a:pt x="5" y="78"/>
                    <a:pt x="5" y="78"/>
                    <a:pt x="5" y="78"/>
                  </a:cubicBezTo>
                  <a:cubicBezTo>
                    <a:pt x="6" y="78"/>
                    <a:pt x="7" y="78"/>
                    <a:pt x="8" y="78"/>
                  </a:cubicBezTo>
                  <a:cubicBezTo>
                    <a:pt x="10" y="77"/>
                    <a:pt x="12" y="77"/>
                    <a:pt x="14" y="77"/>
                  </a:cubicBezTo>
                  <a:cubicBezTo>
                    <a:pt x="19" y="77"/>
                    <a:pt x="22" y="73"/>
                    <a:pt x="26" y="69"/>
                  </a:cubicBezTo>
                  <a:cubicBezTo>
                    <a:pt x="27" y="67"/>
                    <a:pt x="29" y="66"/>
                    <a:pt x="30" y="64"/>
                  </a:cubicBezTo>
                  <a:cubicBezTo>
                    <a:pt x="33" y="61"/>
                    <a:pt x="34" y="56"/>
                    <a:pt x="34" y="51"/>
                  </a:cubicBezTo>
                  <a:cubicBezTo>
                    <a:pt x="34" y="47"/>
                    <a:pt x="35" y="43"/>
                    <a:pt x="36" y="38"/>
                  </a:cubicBezTo>
                  <a:cubicBezTo>
                    <a:pt x="38" y="34"/>
                    <a:pt x="36" y="30"/>
                    <a:pt x="34" y="26"/>
                  </a:cubicBezTo>
                  <a:cubicBezTo>
                    <a:pt x="33" y="24"/>
                    <a:pt x="32" y="23"/>
                    <a:pt x="32" y="21"/>
                  </a:cubicBezTo>
                  <a:cubicBezTo>
                    <a:pt x="31" y="19"/>
                    <a:pt x="28" y="17"/>
                    <a:pt x="26" y="15"/>
                  </a:cubicBezTo>
                  <a:cubicBezTo>
                    <a:pt x="24" y="13"/>
                    <a:pt x="21" y="11"/>
                    <a:pt x="19" y="9"/>
                  </a:cubicBezTo>
                  <a:cubicBezTo>
                    <a:pt x="17" y="6"/>
                    <a:pt x="15" y="5"/>
                    <a:pt x="10" y="5"/>
                  </a:cubicBezTo>
                  <a:cubicBezTo>
                    <a:pt x="9" y="5"/>
                    <a:pt x="8" y="5"/>
                    <a:pt x="6" y="5"/>
                  </a:cubicBezTo>
                  <a:cubicBezTo>
                    <a:pt x="6" y="5"/>
                    <a:pt x="5" y="5"/>
                    <a:pt x="5"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1">
              <a:extLst>
                <a:ext uri="{FF2B5EF4-FFF2-40B4-BE49-F238E27FC236}">
                  <a16:creationId xmlns:a16="http://schemas.microsoft.com/office/drawing/2014/main" id="{CCD20E40-F427-4B6B-9C7E-08DC967F4E52}"/>
                </a:ext>
              </a:extLst>
            </p:cNvPr>
            <p:cNvSpPr>
              <a:spLocks/>
            </p:cNvSpPr>
            <p:nvPr/>
          </p:nvSpPr>
          <p:spPr bwMode="auto">
            <a:xfrm>
              <a:off x="7368176" y="3781291"/>
              <a:ext cx="60132" cy="47605"/>
            </a:xfrm>
            <a:custGeom>
              <a:avLst/>
              <a:gdLst>
                <a:gd name="T0" fmla="*/ 3 w 10"/>
                <a:gd name="T1" fmla="*/ 8 h 8"/>
                <a:gd name="T2" fmla="*/ 0 w 10"/>
                <a:gd name="T3" fmla="*/ 6 h 8"/>
                <a:gd name="T4" fmla="*/ 2 w 10"/>
                <a:gd name="T5" fmla="*/ 3 h 8"/>
                <a:gd name="T6" fmla="*/ 5 w 10"/>
                <a:gd name="T7" fmla="*/ 1 h 8"/>
                <a:gd name="T8" fmla="*/ 9 w 10"/>
                <a:gd name="T9" fmla="*/ 1 h 8"/>
                <a:gd name="T10" fmla="*/ 9 w 10"/>
                <a:gd name="T11" fmla="*/ 4 h 8"/>
                <a:gd name="T12" fmla="*/ 3 w 10"/>
                <a:gd name="T13" fmla="*/ 8 h 8"/>
                <a:gd name="T14" fmla="*/ 3 w 10"/>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3" y="8"/>
                  </a:moveTo>
                  <a:cubicBezTo>
                    <a:pt x="1" y="8"/>
                    <a:pt x="0" y="7"/>
                    <a:pt x="0" y="6"/>
                  </a:cubicBezTo>
                  <a:cubicBezTo>
                    <a:pt x="0" y="4"/>
                    <a:pt x="1" y="3"/>
                    <a:pt x="2" y="3"/>
                  </a:cubicBezTo>
                  <a:cubicBezTo>
                    <a:pt x="3" y="3"/>
                    <a:pt x="5" y="1"/>
                    <a:pt x="5" y="1"/>
                  </a:cubicBezTo>
                  <a:cubicBezTo>
                    <a:pt x="6" y="0"/>
                    <a:pt x="8" y="0"/>
                    <a:pt x="9" y="1"/>
                  </a:cubicBezTo>
                  <a:cubicBezTo>
                    <a:pt x="10" y="2"/>
                    <a:pt x="10" y="3"/>
                    <a:pt x="9" y="4"/>
                  </a:cubicBezTo>
                  <a:cubicBezTo>
                    <a:pt x="9" y="4"/>
                    <a:pt x="6" y="8"/>
                    <a:pt x="3" y="8"/>
                  </a:cubicBezTo>
                  <a:cubicBezTo>
                    <a:pt x="3" y="8"/>
                    <a:pt x="3"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2">
              <a:extLst>
                <a:ext uri="{FF2B5EF4-FFF2-40B4-BE49-F238E27FC236}">
                  <a16:creationId xmlns:a16="http://schemas.microsoft.com/office/drawing/2014/main" id="{B5255627-D222-4C8B-A7D9-F44312C69392}"/>
                </a:ext>
              </a:extLst>
            </p:cNvPr>
            <p:cNvSpPr>
              <a:spLocks/>
            </p:cNvSpPr>
            <p:nvPr/>
          </p:nvSpPr>
          <p:spPr bwMode="auto">
            <a:xfrm>
              <a:off x="6964791" y="3558300"/>
              <a:ext cx="235517" cy="481056"/>
            </a:xfrm>
            <a:custGeom>
              <a:avLst/>
              <a:gdLst>
                <a:gd name="T0" fmla="*/ 39 w 39"/>
                <a:gd name="T1" fmla="*/ 2 h 80"/>
                <a:gd name="T2" fmla="*/ 20 w 39"/>
                <a:gd name="T3" fmla="*/ 6 h 80"/>
                <a:gd name="T4" fmla="*/ 7 w 39"/>
                <a:gd name="T5" fmla="*/ 19 h 80"/>
                <a:gd name="T6" fmla="*/ 3 w 39"/>
                <a:gd name="T7" fmla="*/ 38 h 80"/>
                <a:gd name="T8" fmla="*/ 10 w 39"/>
                <a:gd name="T9" fmla="*/ 65 h 80"/>
                <a:gd name="T10" fmla="*/ 28 w 39"/>
                <a:gd name="T11" fmla="*/ 78 h 80"/>
                <a:gd name="T12" fmla="*/ 39 w 39"/>
                <a:gd name="T13" fmla="*/ 80 h 80"/>
                <a:gd name="T14" fmla="*/ 39 w 39"/>
                <a:gd name="T15" fmla="*/ 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80">
                  <a:moveTo>
                    <a:pt x="39" y="2"/>
                  </a:moveTo>
                  <a:cubicBezTo>
                    <a:pt x="32" y="2"/>
                    <a:pt x="25" y="0"/>
                    <a:pt x="20" y="6"/>
                  </a:cubicBezTo>
                  <a:cubicBezTo>
                    <a:pt x="16" y="11"/>
                    <a:pt x="9" y="14"/>
                    <a:pt x="7" y="19"/>
                  </a:cubicBezTo>
                  <a:cubicBezTo>
                    <a:pt x="5" y="25"/>
                    <a:pt x="0" y="31"/>
                    <a:pt x="3" y="38"/>
                  </a:cubicBezTo>
                  <a:cubicBezTo>
                    <a:pt x="6" y="48"/>
                    <a:pt x="3" y="59"/>
                    <a:pt x="10" y="65"/>
                  </a:cubicBezTo>
                  <a:cubicBezTo>
                    <a:pt x="15" y="70"/>
                    <a:pt x="19" y="78"/>
                    <a:pt x="28" y="78"/>
                  </a:cubicBezTo>
                  <a:cubicBezTo>
                    <a:pt x="31" y="78"/>
                    <a:pt x="35" y="80"/>
                    <a:pt x="39" y="80"/>
                  </a:cubicBezTo>
                  <a:lnTo>
                    <a:pt x="39" y="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23">
              <a:extLst>
                <a:ext uri="{FF2B5EF4-FFF2-40B4-BE49-F238E27FC236}">
                  <a16:creationId xmlns:a16="http://schemas.microsoft.com/office/drawing/2014/main" id="{1D46B3FC-8A8F-48D5-917C-919EA2B4059F}"/>
                </a:ext>
              </a:extLst>
            </p:cNvPr>
            <p:cNvSpPr>
              <a:spLocks noEditPoints="1"/>
            </p:cNvSpPr>
            <p:nvPr/>
          </p:nvSpPr>
          <p:spPr bwMode="auto">
            <a:xfrm>
              <a:off x="6954769" y="3553289"/>
              <a:ext cx="263078" cy="503607"/>
            </a:xfrm>
            <a:custGeom>
              <a:avLst/>
              <a:gdLst>
                <a:gd name="T0" fmla="*/ 41 w 44"/>
                <a:gd name="T1" fmla="*/ 84 h 84"/>
                <a:gd name="T2" fmla="*/ 34 w 44"/>
                <a:gd name="T3" fmla="*/ 83 h 84"/>
                <a:gd name="T4" fmla="*/ 30 w 44"/>
                <a:gd name="T5" fmla="*/ 82 h 84"/>
                <a:gd name="T6" fmla="*/ 14 w 44"/>
                <a:gd name="T7" fmla="*/ 72 h 84"/>
                <a:gd name="T8" fmla="*/ 10 w 44"/>
                <a:gd name="T9" fmla="*/ 68 h 84"/>
                <a:gd name="T10" fmla="*/ 4 w 44"/>
                <a:gd name="T11" fmla="*/ 51 h 84"/>
                <a:gd name="T12" fmla="*/ 2 w 44"/>
                <a:gd name="T13" fmla="*/ 40 h 84"/>
                <a:gd name="T14" fmla="*/ 5 w 44"/>
                <a:gd name="T15" fmla="*/ 23 h 84"/>
                <a:gd name="T16" fmla="*/ 7 w 44"/>
                <a:gd name="T17" fmla="*/ 19 h 84"/>
                <a:gd name="T18" fmla="*/ 15 w 44"/>
                <a:gd name="T19" fmla="*/ 11 h 84"/>
                <a:gd name="T20" fmla="*/ 20 w 44"/>
                <a:gd name="T21" fmla="*/ 5 h 84"/>
                <a:gd name="T22" fmla="*/ 33 w 44"/>
                <a:gd name="T23" fmla="*/ 0 h 84"/>
                <a:gd name="T24" fmla="*/ 37 w 44"/>
                <a:gd name="T25" fmla="*/ 0 h 84"/>
                <a:gd name="T26" fmla="*/ 41 w 44"/>
                <a:gd name="T27" fmla="*/ 0 h 84"/>
                <a:gd name="T28" fmla="*/ 44 w 44"/>
                <a:gd name="T29" fmla="*/ 3 h 84"/>
                <a:gd name="T30" fmla="*/ 44 w 44"/>
                <a:gd name="T31" fmla="*/ 81 h 84"/>
                <a:gd name="T32" fmla="*/ 41 w 44"/>
                <a:gd name="T33" fmla="*/ 84 h 84"/>
                <a:gd name="T34" fmla="*/ 33 w 44"/>
                <a:gd name="T35" fmla="*/ 5 h 84"/>
                <a:gd name="T36" fmla="*/ 24 w 44"/>
                <a:gd name="T37" fmla="*/ 9 h 84"/>
                <a:gd name="T38" fmla="*/ 18 w 44"/>
                <a:gd name="T39" fmla="*/ 15 h 84"/>
                <a:gd name="T40" fmla="*/ 12 w 44"/>
                <a:gd name="T41" fmla="*/ 21 h 84"/>
                <a:gd name="T42" fmla="*/ 10 w 44"/>
                <a:gd name="T43" fmla="*/ 26 h 84"/>
                <a:gd name="T44" fmla="*/ 7 w 44"/>
                <a:gd name="T45" fmla="*/ 38 h 84"/>
                <a:gd name="T46" fmla="*/ 9 w 44"/>
                <a:gd name="T47" fmla="*/ 51 h 84"/>
                <a:gd name="T48" fmla="*/ 13 w 44"/>
                <a:gd name="T49" fmla="*/ 64 h 84"/>
                <a:gd name="T50" fmla="*/ 18 w 44"/>
                <a:gd name="T51" fmla="*/ 69 h 84"/>
                <a:gd name="T52" fmla="*/ 30 w 44"/>
                <a:gd name="T53" fmla="*/ 77 h 84"/>
                <a:gd name="T54" fmla="*/ 35 w 44"/>
                <a:gd name="T55" fmla="*/ 78 h 84"/>
                <a:gd name="T56" fmla="*/ 39 w 44"/>
                <a:gd name="T57" fmla="*/ 78 h 84"/>
                <a:gd name="T58" fmla="*/ 39 w 44"/>
                <a:gd name="T59" fmla="*/ 5 h 84"/>
                <a:gd name="T60" fmla="*/ 37 w 44"/>
                <a:gd name="T61" fmla="*/ 5 h 84"/>
                <a:gd name="T62" fmla="*/ 33 w 44"/>
                <a:gd name="T63" fmla="*/ 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84">
                  <a:moveTo>
                    <a:pt x="41" y="84"/>
                  </a:moveTo>
                  <a:cubicBezTo>
                    <a:pt x="38" y="84"/>
                    <a:pt x="36" y="83"/>
                    <a:pt x="34" y="83"/>
                  </a:cubicBezTo>
                  <a:cubicBezTo>
                    <a:pt x="32" y="82"/>
                    <a:pt x="31" y="82"/>
                    <a:pt x="30" y="82"/>
                  </a:cubicBezTo>
                  <a:cubicBezTo>
                    <a:pt x="22" y="82"/>
                    <a:pt x="18" y="77"/>
                    <a:pt x="14" y="72"/>
                  </a:cubicBezTo>
                  <a:cubicBezTo>
                    <a:pt x="12" y="71"/>
                    <a:pt x="11" y="69"/>
                    <a:pt x="10" y="68"/>
                  </a:cubicBezTo>
                  <a:cubicBezTo>
                    <a:pt x="5" y="63"/>
                    <a:pt x="5" y="57"/>
                    <a:pt x="4" y="51"/>
                  </a:cubicBezTo>
                  <a:cubicBezTo>
                    <a:pt x="4" y="48"/>
                    <a:pt x="4" y="44"/>
                    <a:pt x="2" y="40"/>
                  </a:cubicBezTo>
                  <a:cubicBezTo>
                    <a:pt x="0" y="34"/>
                    <a:pt x="3" y="28"/>
                    <a:pt x="5" y="23"/>
                  </a:cubicBezTo>
                  <a:cubicBezTo>
                    <a:pt x="6" y="22"/>
                    <a:pt x="7" y="21"/>
                    <a:pt x="7" y="19"/>
                  </a:cubicBezTo>
                  <a:cubicBezTo>
                    <a:pt x="8" y="15"/>
                    <a:pt x="12" y="13"/>
                    <a:pt x="15" y="11"/>
                  </a:cubicBezTo>
                  <a:cubicBezTo>
                    <a:pt x="17" y="9"/>
                    <a:pt x="19" y="7"/>
                    <a:pt x="20" y="5"/>
                  </a:cubicBezTo>
                  <a:cubicBezTo>
                    <a:pt x="24" y="1"/>
                    <a:pt x="29" y="0"/>
                    <a:pt x="33" y="0"/>
                  </a:cubicBezTo>
                  <a:cubicBezTo>
                    <a:pt x="35" y="0"/>
                    <a:pt x="36" y="0"/>
                    <a:pt x="37" y="0"/>
                  </a:cubicBezTo>
                  <a:cubicBezTo>
                    <a:pt x="39" y="0"/>
                    <a:pt x="40" y="0"/>
                    <a:pt x="41" y="0"/>
                  </a:cubicBezTo>
                  <a:cubicBezTo>
                    <a:pt x="43" y="0"/>
                    <a:pt x="44" y="1"/>
                    <a:pt x="44" y="3"/>
                  </a:cubicBezTo>
                  <a:cubicBezTo>
                    <a:pt x="44" y="81"/>
                    <a:pt x="44" y="81"/>
                    <a:pt x="44" y="81"/>
                  </a:cubicBezTo>
                  <a:cubicBezTo>
                    <a:pt x="44" y="83"/>
                    <a:pt x="43" y="84"/>
                    <a:pt x="41" y="84"/>
                  </a:cubicBezTo>
                  <a:close/>
                  <a:moveTo>
                    <a:pt x="33" y="5"/>
                  </a:moveTo>
                  <a:cubicBezTo>
                    <a:pt x="29" y="5"/>
                    <a:pt x="26" y="6"/>
                    <a:pt x="24" y="9"/>
                  </a:cubicBezTo>
                  <a:cubicBezTo>
                    <a:pt x="22" y="11"/>
                    <a:pt x="20" y="13"/>
                    <a:pt x="18" y="15"/>
                  </a:cubicBezTo>
                  <a:cubicBezTo>
                    <a:pt x="15" y="17"/>
                    <a:pt x="13" y="19"/>
                    <a:pt x="12" y="21"/>
                  </a:cubicBezTo>
                  <a:cubicBezTo>
                    <a:pt x="11" y="23"/>
                    <a:pt x="11" y="24"/>
                    <a:pt x="10" y="26"/>
                  </a:cubicBezTo>
                  <a:cubicBezTo>
                    <a:pt x="8" y="30"/>
                    <a:pt x="6" y="34"/>
                    <a:pt x="7" y="38"/>
                  </a:cubicBezTo>
                  <a:cubicBezTo>
                    <a:pt x="9" y="43"/>
                    <a:pt x="9" y="47"/>
                    <a:pt x="9" y="51"/>
                  </a:cubicBezTo>
                  <a:cubicBezTo>
                    <a:pt x="10" y="56"/>
                    <a:pt x="10" y="61"/>
                    <a:pt x="13" y="64"/>
                  </a:cubicBezTo>
                  <a:cubicBezTo>
                    <a:pt x="15" y="65"/>
                    <a:pt x="16" y="67"/>
                    <a:pt x="18" y="69"/>
                  </a:cubicBezTo>
                  <a:cubicBezTo>
                    <a:pt x="21" y="73"/>
                    <a:pt x="25" y="77"/>
                    <a:pt x="30" y="77"/>
                  </a:cubicBezTo>
                  <a:cubicBezTo>
                    <a:pt x="32" y="77"/>
                    <a:pt x="34" y="77"/>
                    <a:pt x="35" y="78"/>
                  </a:cubicBezTo>
                  <a:cubicBezTo>
                    <a:pt x="36" y="78"/>
                    <a:pt x="37" y="78"/>
                    <a:pt x="39" y="78"/>
                  </a:cubicBezTo>
                  <a:cubicBezTo>
                    <a:pt x="39" y="5"/>
                    <a:pt x="39" y="5"/>
                    <a:pt x="39" y="5"/>
                  </a:cubicBezTo>
                  <a:cubicBezTo>
                    <a:pt x="38" y="5"/>
                    <a:pt x="38" y="5"/>
                    <a:pt x="37" y="5"/>
                  </a:cubicBezTo>
                  <a:cubicBezTo>
                    <a:pt x="36" y="5"/>
                    <a:pt x="35" y="5"/>
                    <a:pt x="33"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4">
              <a:extLst>
                <a:ext uri="{FF2B5EF4-FFF2-40B4-BE49-F238E27FC236}">
                  <a16:creationId xmlns:a16="http://schemas.microsoft.com/office/drawing/2014/main" id="{87C5250C-5213-4B84-B711-4D7D8B04E65F}"/>
                </a:ext>
              </a:extLst>
            </p:cNvPr>
            <p:cNvSpPr>
              <a:spLocks/>
            </p:cNvSpPr>
            <p:nvPr/>
          </p:nvSpPr>
          <p:spPr bwMode="auto">
            <a:xfrm>
              <a:off x="7343121" y="3673553"/>
              <a:ext cx="67649" cy="47605"/>
            </a:xfrm>
            <a:custGeom>
              <a:avLst/>
              <a:gdLst>
                <a:gd name="T0" fmla="*/ 8 w 11"/>
                <a:gd name="T1" fmla="*/ 8 h 8"/>
                <a:gd name="T2" fmla="*/ 8 w 11"/>
                <a:gd name="T3" fmla="*/ 8 h 8"/>
                <a:gd name="T4" fmla="*/ 1 w 11"/>
                <a:gd name="T5" fmla="*/ 5 h 8"/>
                <a:gd name="T6" fmla="*/ 1 w 11"/>
                <a:gd name="T7" fmla="*/ 1 h 8"/>
                <a:gd name="T8" fmla="*/ 5 w 11"/>
                <a:gd name="T9" fmla="*/ 1 h 8"/>
                <a:gd name="T10" fmla="*/ 8 w 11"/>
                <a:gd name="T11" fmla="*/ 3 h 8"/>
                <a:gd name="T12" fmla="*/ 11 w 11"/>
                <a:gd name="T13" fmla="*/ 6 h 8"/>
                <a:gd name="T14" fmla="*/ 8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8" y="8"/>
                  </a:moveTo>
                  <a:cubicBezTo>
                    <a:pt x="8" y="8"/>
                    <a:pt x="8" y="8"/>
                    <a:pt x="8" y="8"/>
                  </a:cubicBezTo>
                  <a:cubicBezTo>
                    <a:pt x="5" y="8"/>
                    <a:pt x="3" y="6"/>
                    <a:pt x="1" y="5"/>
                  </a:cubicBezTo>
                  <a:cubicBezTo>
                    <a:pt x="0" y="4"/>
                    <a:pt x="0" y="2"/>
                    <a:pt x="1" y="1"/>
                  </a:cubicBezTo>
                  <a:cubicBezTo>
                    <a:pt x="2" y="0"/>
                    <a:pt x="4" y="0"/>
                    <a:pt x="5" y="1"/>
                  </a:cubicBezTo>
                  <a:cubicBezTo>
                    <a:pt x="6" y="2"/>
                    <a:pt x="8" y="3"/>
                    <a:pt x="8" y="3"/>
                  </a:cubicBezTo>
                  <a:cubicBezTo>
                    <a:pt x="10" y="3"/>
                    <a:pt x="11" y="4"/>
                    <a:pt x="11" y="6"/>
                  </a:cubicBezTo>
                  <a:cubicBezTo>
                    <a:pt x="11" y="7"/>
                    <a:pt x="9" y="8"/>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
              <a:extLst>
                <a:ext uri="{FF2B5EF4-FFF2-40B4-BE49-F238E27FC236}">
                  <a16:creationId xmlns:a16="http://schemas.microsoft.com/office/drawing/2014/main" id="{726366AE-9DA4-4DB8-9501-A0C3E35BD1FC}"/>
                </a:ext>
              </a:extLst>
            </p:cNvPr>
            <p:cNvSpPr>
              <a:spLocks/>
            </p:cNvSpPr>
            <p:nvPr/>
          </p:nvSpPr>
          <p:spPr bwMode="auto">
            <a:xfrm>
              <a:off x="7325583" y="3871489"/>
              <a:ext cx="60132" cy="52616"/>
            </a:xfrm>
            <a:custGeom>
              <a:avLst/>
              <a:gdLst>
                <a:gd name="T0" fmla="*/ 8 w 10"/>
                <a:gd name="T1" fmla="*/ 9 h 9"/>
                <a:gd name="T2" fmla="*/ 7 w 10"/>
                <a:gd name="T3" fmla="*/ 9 h 9"/>
                <a:gd name="T4" fmla="*/ 1 w 10"/>
                <a:gd name="T5" fmla="*/ 5 h 9"/>
                <a:gd name="T6" fmla="*/ 1 w 10"/>
                <a:gd name="T7" fmla="*/ 1 h 9"/>
                <a:gd name="T8" fmla="*/ 4 w 10"/>
                <a:gd name="T9" fmla="*/ 1 h 9"/>
                <a:gd name="T10" fmla="*/ 8 w 10"/>
                <a:gd name="T11" fmla="*/ 3 h 9"/>
                <a:gd name="T12" fmla="*/ 10 w 10"/>
                <a:gd name="T13" fmla="*/ 6 h 9"/>
                <a:gd name="T14" fmla="*/ 8 w 10"/>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8" y="9"/>
                  </a:moveTo>
                  <a:cubicBezTo>
                    <a:pt x="7" y="9"/>
                    <a:pt x="7" y="9"/>
                    <a:pt x="7" y="9"/>
                  </a:cubicBezTo>
                  <a:cubicBezTo>
                    <a:pt x="4" y="8"/>
                    <a:pt x="1" y="5"/>
                    <a:pt x="1" y="5"/>
                  </a:cubicBezTo>
                  <a:cubicBezTo>
                    <a:pt x="0" y="4"/>
                    <a:pt x="0" y="2"/>
                    <a:pt x="1" y="1"/>
                  </a:cubicBezTo>
                  <a:cubicBezTo>
                    <a:pt x="2" y="0"/>
                    <a:pt x="3" y="0"/>
                    <a:pt x="4" y="1"/>
                  </a:cubicBezTo>
                  <a:cubicBezTo>
                    <a:pt x="6" y="2"/>
                    <a:pt x="7" y="3"/>
                    <a:pt x="8" y="3"/>
                  </a:cubicBezTo>
                  <a:cubicBezTo>
                    <a:pt x="9" y="4"/>
                    <a:pt x="10" y="5"/>
                    <a:pt x="10" y="6"/>
                  </a:cubicBezTo>
                  <a:cubicBezTo>
                    <a:pt x="10" y="8"/>
                    <a:pt x="9" y="9"/>
                    <a:pt x="8"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
              <a:extLst>
                <a:ext uri="{FF2B5EF4-FFF2-40B4-BE49-F238E27FC236}">
                  <a16:creationId xmlns:a16="http://schemas.microsoft.com/office/drawing/2014/main" id="{607802F9-A02C-4701-8C65-369D54BE1C30}"/>
                </a:ext>
              </a:extLst>
            </p:cNvPr>
            <p:cNvSpPr>
              <a:spLocks/>
            </p:cNvSpPr>
            <p:nvPr/>
          </p:nvSpPr>
          <p:spPr bwMode="auto">
            <a:xfrm>
              <a:off x="7044967" y="3781291"/>
              <a:ext cx="65143" cy="47605"/>
            </a:xfrm>
            <a:custGeom>
              <a:avLst/>
              <a:gdLst>
                <a:gd name="T0" fmla="*/ 8 w 11"/>
                <a:gd name="T1" fmla="*/ 8 h 8"/>
                <a:gd name="T2" fmla="*/ 8 w 11"/>
                <a:gd name="T3" fmla="*/ 8 h 8"/>
                <a:gd name="T4" fmla="*/ 1 w 11"/>
                <a:gd name="T5" fmla="*/ 4 h 8"/>
                <a:gd name="T6" fmla="*/ 1 w 11"/>
                <a:gd name="T7" fmla="*/ 1 h 8"/>
                <a:gd name="T8" fmla="*/ 5 w 11"/>
                <a:gd name="T9" fmla="*/ 1 h 8"/>
                <a:gd name="T10" fmla="*/ 8 w 11"/>
                <a:gd name="T11" fmla="*/ 3 h 8"/>
                <a:gd name="T12" fmla="*/ 11 w 11"/>
                <a:gd name="T13" fmla="*/ 6 h 8"/>
                <a:gd name="T14" fmla="*/ 8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8" y="8"/>
                  </a:moveTo>
                  <a:cubicBezTo>
                    <a:pt x="8" y="8"/>
                    <a:pt x="8" y="8"/>
                    <a:pt x="8" y="8"/>
                  </a:cubicBezTo>
                  <a:cubicBezTo>
                    <a:pt x="5" y="8"/>
                    <a:pt x="2" y="5"/>
                    <a:pt x="1" y="4"/>
                  </a:cubicBezTo>
                  <a:cubicBezTo>
                    <a:pt x="0" y="4"/>
                    <a:pt x="0" y="2"/>
                    <a:pt x="1" y="1"/>
                  </a:cubicBezTo>
                  <a:cubicBezTo>
                    <a:pt x="2" y="0"/>
                    <a:pt x="4" y="0"/>
                    <a:pt x="5" y="1"/>
                  </a:cubicBezTo>
                  <a:cubicBezTo>
                    <a:pt x="6" y="2"/>
                    <a:pt x="8" y="3"/>
                    <a:pt x="8" y="3"/>
                  </a:cubicBezTo>
                  <a:cubicBezTo>
                    <a:pt x="10" y="3"/>
                    <a:pt x="11" y="4"/>
                    <a:pt x="11" y="6"/>
                  </a:cubicBezTo>
                  <a:cubicBezTo>
                    <a:pt x="11" y="7"/>
                    <a:pt x="9" y="8"/>
                    <a:pt x="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7">
              <a:extLst>
                <a:ext uri="{FF2B5EF4-FFF2-40B4-BE49-F238E27FC236}">
                  <a16:creationId xmlns:a16="http://schemas.microsoft.com/office/drawing/2014/main" id="{69DA07C9-85C1-48C4-9476-4003DB67FDA5}"/>
                </a:ext>
              </a:extLst>
            </p:cNvPr>
            <p:cNvSpPr>
              <a:spLocks/>
            </p:cNvSpPr>
            <p:nvPr/>
          </p:nvSpPr>
          <p:spPr bwMode="auto">
            <a:xfrm>
              <a:off x="7067515" y="3673553"/>
              <a:ext cx="60132" cy="47605"/>
            </a:xfrm>
            <a:custGeom>
              <a:avLst/>
              <a:gdLst>
                <a:gd name="T0" fmla="*/ 3 w 10"/>
                <a:gd name="T1" fmla="*/ 8 h 8"/>
                <a:gd name="T2" fmla="*/ 0 w 10"/>
                <a:gd name="T3" fmla="*/ 6 h 8"/>
                <a:gd name="T4" fmla="*/ 2 w 10"/>
                <a:gd name="T5" fmla="*/ 3 h 8"/>
                <a:gd name="T6" fmla="*/ 6 w 10"/>
                <a:gd name="T7" fmla="*/ 1 h 8"/>
                <a:gd name="T8" fmla="*/ 9 w 10"/>
                <a:gd name="T9" fmla="*/ 1 h 8"/>
                <a:gd name="T10" fmla="*/ 9 w 10"/>
                <a:gd name="T11" fmla="*/ 5 h 8"/>
                <a:gd name="T12" fmla="*/ 3 w 10"/>
                <a:gd name="T13" fmla="*/ 8 h 8"/>
                <a:gd name="T14" fmla="*/ 3 w 10"/>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3" y="8"/>
                  </a:moveTo>
                  <a:cubicBezTo>
                    <a:pt x="1" y="8"/>
                    <a:pt x="0" y="7"/>
                    <a:pt x="0" y="6"/>
                  </a:cubicBezTo>
                  <a:cubicBezTo>
                    <a:pt x="0" y="4"/>
                    <a:pt x="1" y="3"/>
                    <a:pt x="2" y="3"/>
                  </a:cubicBezTo>
                  <a:cubicBezTo>
                    <a:pt x="3" y="3"/>
                    <a:pt x="5" y="2"/>
                    <a:pt x="6" y="1"/>
                  </a:cubicBezTo>
                  <a:cubicBezTo>
                    <a:pt x="7" y="0"/>
                    <a:pt x="8" y="0"/>
                    <a:pt x="9" y="1"/>
                  </a:cubicBezTo>
                  <a:cubicBezTo>
                    <a:pt x="10" y="2"/>
                    <a:pt x="10" y="4"/>
                    <a:pt x="9" y="5"/>
                  </a:cubicBezTo>
                  <a:cubicBezTo>
                    <a:pt x="8" y="5"/>
                    <a:pt x="5" y="8"/>
                    <a:pt x="3" y="8"/>
                  </a:cubicBezTo>
                  <a:cubicBezTo>
                    <a:pt x="3" y="8"/>
                    <a:pt x="3"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8">
              <a:extLst>
                <a:ext uri="{FF2B5EF4-FFF2-40B4-BE49-F238E27FC236}">
                  <a16:creationId xmlns:a16="http://schemas.microsoft.com/office/drawing/2014/main" id="{0BCDDC45-A86E-4648-A4BC-553182633959}"/>
                </a:ext>
              </a:extLst>
            </p:cNvPr>
            <p:cNvSpPr>
              <a:spLocks/>
            </p:cNvSpPr>
            <p:nvPr/>
          </p:nvSpPr>
          <p:spPr bwMode="auto">
            <a:xfrm>
              <a:off x="7085055" y="3871489"/>
              <a:ext cx="67649" cy="52616"/>
            </a:xfrm>
            <a:custGeom>
              <a:avLst/>
              <a:gdLst>
                <a:gd name="T0" fmla="*/ 3 w 11"/>
                <a:gd name="T1" fmla="*/ 9 h 9"/>
                <a:gd name="T2" fmla="*/ 1 w 11"/>
                <a:gd name="T3" fmla="*/ 6 h 9"/>
                <a:gd name="T4" fmla="*/ 3 w 11"/>
                <a:gd name="T5" fmla="*/ 3 h 9"/>
                <a:gd name="T6" fmla="*/ 6 w 11"/>
                <a:gd name="T7" fmla="*/ 1 h 9"/>
                <a:gd name="T8" fmla="*/ 10 w 11"/>
                <a:gd name="T9" fmla="*/ 1 h 9"/>
                <a:gd name="T10" fmla="*/ 10 w 11"/>
                <a:gd name="T11" fmla="*/ 5 h 9"/>
                <a:gd name="T12" fmla="*/ 3 w 11"/>
                <a:gd name="T13" fmla="*/ 9 h 9"/>
                <a:gd name="T14" fmla="*/ 3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3" y="9"/>
                  </a:moveTo>
                  <a:cubicBezTo>
                    <a:pt x="2" y="9"/>
                    <a:pt x="1" y="8"/>
                    <a:pt x="1" y="6"/>
                  </a:cubicBezTo>
                  <a:cubicBezTo>
                    <a:pt x="0" y="5"/>
                    <a:pt x="1" y="4"/>
                    <a:pt x="3" y="3"/>
                  </a:cubicBezTo>
                  <a:cubicBezTo>
                    <a:pt x="3" y="3"/>
                    <a:pt x="5" y="2"/>
                    <a:pt x="6" y="1"/>
                  </a:cubicBezTo>
                  <a:cubicBezTo>
                    <a:pt x="7" y="0"/>
                    <a:pt x="9" y="0"/>
                    <a:pt x="10" y="1"/>
                  </a:cubicBezTo>
                  <a:cubicBezTo>
                    <a:pt x="11" y="2"/>
                    <a:pt x="11" y="4"/>
                    <a:pt x="10" y="5"/>
                  </a:cubicBezTo>
                  <a:cubicBezTo>
                    <a:pt x="10" y="5"/>
                    <a:pt x="6" y="8"/>
                    <a:pt x="3" y="9"/>
                  </a:cubicBezTo>
                  <a:cubicBezTo>
                    <a:pt x="3" y="9"/>
                    <a:pt x="3" y="9"/>
                    <a:pt x="3"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57" name="Straight Arrow Connector 56">
            <a:extLst>
              <a:ext uri="{FF2B5EF4-FFF2-40B4-BE49-F238E27FC236}">
                <a16:creationId xmlns:a16="http://schemas.microsoft.com/office/drawing/2014/main" id="{EC6A3B24-AADF-4BBA-A553-9853C4EA0649}"/>
              </a:ext>
            </a:extLst>
          </p:cNvPr>
          <p:cNvCxnSpPr>
            <a:cxnSpLocks/>
          </p:cNvCxnSpPr>
          <p:nvPr/>
        </p:nvCxnSpPr>
        <p:spPr>
          <a:xfrm flipV="1">
            <a:off x="4755993" y="4144587"/>
            <a:ext cx="2205246" cy="20429"/>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468FCC9-248A-499F-94CC-E81181F3AB39}"/>
              </a:ext>
            </a:extLst>
          </p:cNvPr>
          <p:cNvSpPr txBox="1"/>
          <p:nvPr/>
        </p:nvSpPr>
        <p:spPr>
          <a:xfrm>
            <a:off x="4802914" y="3660004"/>
            <a:ext cx="2042949" cy="369332"/>
          </a:xfrm>
          <a:prstGeom prst="rect">
            <a:avLst/>
          </a:prstGeom>
          <a:noFill/>
        </p:spPr>
        <p:txBody>
          <a:bodyPr wrap="square" rtlCol="0">
            <a:spAutoFit/>
          </a:bodyPr>
          <a:lstStyle/>
          <a:p>
            <a:pPr algn="l"/>
            <a:r>
              <a:rPr lang="en-US">
                <a:latin typeface="#9Slide02 Noi dung dai" panose="02000000000000000000" pitchFamily="2" charset="0"/>
                <a:ea typeface="#9Slide02 Noi dung dai" panose="02000000000000000000" pitchFamily="2" charset="0"/>
              </a:rPr>
              <a:t>Feature Selection</a:t>
            </a:r>
          </a:p>
        </p:txBody>
      </p:sp>
      <p:sp>
        <p:nvSpPr>
          <p:cNvPr id="62" name="TextBox 61">
            <a:extLst>
              <a:ext uri="{FF2B5EF4-FFF2-40B4-BE49-F238E27FC236}">
                <a16:creationId xmlns:a16="http://schemas.microsoft.com/office/drawing/2014/main" id="{72BF8A1B-AB85-41E1-B7A6-EF285D79EE8B}"/>
              </a:ext>
            </a:extLst>
          </p:cNvPr>
          <p:cNvSpPr txBox="1"/>
          <p:nvPr/>
        </p:nvSpPr>
        <p:spPr>
          <a:xfrm>
            <a:off x="7719959" y="2697100"/>
            <a:ext cx="756938" cy="369332"/>
          </a:xfrm>
          <a:prstGeom prst="rect">
            <a:avLst/>
          </a:prstGeom>
          <a:noFill/>
        </p:spPr>
        <p:txBody>
          <a:bodyPr wrap="none" rtlCol="0">
            <a:spAutoFit/>
          </a:bodyPr>
          <a:lstStyle/>
          <a:p>
            <a:pPr algn="l"/>
            <a:r>
              <a:rPr lang="en-US">
                <a:solidFill>
                  <a:srgbClr val="C00000"/>
                </a:solidFill>
                <a:latin typeface="#9Slide02 Tieu de rat dai 01" panose="02000000000000000000" pitchFamily="2" charset="0"/>
                <a:ea typeface="#9Slide02 Tieu de rat dai 01" panose="02000000000000000000" pitchFamily="2" charset="0"/>
              </a:rPr>
              <a:t>Model</a:t>
            </a:r>
          </a:p>
        </p:txBody>
      </p:sp>
      <p:cxnSp>
        <p:nvCxnSpPr>
          <p:cNvPr id="63" name="Straight Arrow Connector 62">
            <a:extLst>
              <a:ext uri="{FF2B5EF4-FFF2-40B4-BE49-F238E27FC236}">
                <a16:creationId xmlns:a16="http://schemas.microsoft.com/office/drawing/2014/main" id="{EB08FDC1-62F8-4FC8-AEA5-6E6742BDF584}"/>
              </a:ext>
            </a:extLst>
          </p:cNvPr>
          <p:cNvCxnSpPr>
            <a:cxnSpLocks/>
          </p:cNvCxnSpPr>
          <p:nvPr/>
        </p:nvCxnSpPr>
        <p:spPr>
          <a:xfrm flipV="1">
            <a:off x="9115662" y="4154801"/>
            <a:ext cx="1102623" cy="1021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131F5EB-82FE-4BF3-A2D3-EFE5D0393079}"/>
              </a:ext>
            </a:extLst>
          </p:cNvPr>
          <p:cNvSpPr txBox="1"/>
          <p:nvPr/>
        </p:nvSpPr>
        <p:spPr>
          <a:xfrm>
            <a:off x="10351077" y="3970135"/>
            <a:ext cx="718466" cy="369332"/>
          </a:xfrm>
          <a:prstGeom prst="rect">
            <a:avLst/>
          </a:prstGeom>
          <a:noFill/>
        </p:spPr>
        <p:txBody>
          <a:bodyPr wrap="none" rtlCol="0">
            <a:spAutoFit/>
          </a:bodyPr>
          <a:lstStyle/>
          <a:p>
            <a:pPr algn="l"/>
            <a:r>
              <a:rPr lang="en-US">
                <a:solidFill>
                  <a:srgbClr val="C00000"/>
                </a:solidFill>
                <a:latin typeface="#9Slide02 Tieu de rat dai 01" panose="02000000000000000000" pitchFamily="2" charset="0"/>
                <a:ea typeface="#9Slide02 Tieu de rat dai 01" panose="02000000000000000000" pitchFamily="2" charset="0"/>
              </a:rPr>
              <a:t>Score</a:t>
            </a:r>
          </a:p>
        </p:txBody>
      </p:sp>
    </p:spTree>
    <p:extLst>
      <p:ext uri="{BB962C8B-B14F-4D97-AF65-F5344CB8AC3E}">
        <p14:creationId xmlns:p14="http://schemas.microsoft.com/office/powerpoint/2010/main" val="243470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68695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FEATURE SELECTION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233795"/>
            <a:ext cx="254428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Weight of Evidence - WoE</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696987"/>
            <a:ext cx="9847708" cy="652102"/>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Biểu diễn mối quan hệ giữa các biến đầu vào và biến kết quả, th</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ờng đ</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ợc thể hiện thông qua sự chênh lệch về giá trị tốt và xấu của biến kết quả trong biến đầu vào đó.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9535F4-D7E3-4F9E-A53D-0B009F61EF65}"/>
                  </a:ext>
                </a:extLst>
              </p:cNvPr>
              <p:cNvSpPr txBox="1"/>
              <p:nvPr/>
            </p:nvSpPr>
            <p:spPr>
              <a:xfrm>
                <a:off x="2599426" y="4407602"/>
                <a:ext cx="3296095" cy="75341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9Slide02 Noi dung dai" panose="02000000000000000000" pitchFamily="2" charset="0"/>
                        </a:rPr>
                        <m:t>𝑊𝑜</m:t>
                      </m:r>
                      <m:sSub>
                        <m:sSubPr>
                          <m:ctrlPr>
                            <a:rPr lang="en-US" sz="2000" b="0" i="1" smtClean="0">
                              <a:latin typeface="Cambria Math" panose="02040503050406030204" pitchFamily="18" charset="0"/>
                              <a:ea typeface="#9Slide02 Noi dung dai" panose="02000000000000000000" pitchFamily="2" charset="0"/>
                            </a:rPr>
                          </m:ctrlPr>
                        </m:sSubPr>
                        <m:e>
                          <m:r>
                            <a:rPr lang="en-US" sz="2000" b="0" i="1" smtClean="0">
                              <a:latin typeface="Cambria Math" panose="02040503050406030204" pitchFamily="18" charset="0"/>
                              <a:ea typeface="#9Slide02 Noi dung dai" panose="02000000000000000000" pitchFamily="2" charset="0"/>
                            </a:rPr>
                            <m:t>𝐸</m:t>
                          </m:r>
                        </m:e>
                        <m:sub>
                          <m:r>
                            <a:rPr lang="en-US" sz="2000" b="0" i="1" smtClean="0">
                              <a:latin typeface="Cambria Math" panose="02040503050406030204" pitchFamily="18" charset="0"/>
                              <a:ea typeface="#9Slide02 Noi dung dai" panose="02000000000000000000" pitchFamily="2" charset="0"/>
                            </a:rPr>
                            <m:t>𝑖𝑗</m:t>
                          </m:r>
                        </m:sub>
                      </m:sSub>
                      <m:r>
                        <a:rPr lang="en-US" sz="2000" b="0" i="1" smtClean="0">
                          <a:latin typeface="Cambria Math" panose="02040503050406030204" pitchFamily="18" charset="0"/>
                          <a:ea typeface="#9Slide02 Noi dung dai" panose="02000000000000000000" pitchFamily="2" charset="0"/>
                        </a:rPr>
                        <m:t>=</m:t>
                      </m:r>
                      <m:func>
                        <m:funcPr>
                          <m:ctrlPr>
                            <a:rPr lang="en-US" sz="2000" b="0" i="1" smtClean="0">
                              <a:latin typeface="Cambria Math" panose="02040503050406030204" pitchFamily="18" charset="0"/>
                              <a:ea typeface="#9Slide02 Noi dung dai" panose="02000000000000000000" pitchFamily="2" charset="0"/>
                            </a:rPr>
                          </m:ctrlPr>
                        </m:funcPr>
                        <m:fName>
                          <m:r>
                            <m:rPr>
                              <m:sty m:val="p"/>
                            </m:rPr>
                            <a:rPr lang="en-US" sz="2000" b="0" i="0" smtClean="0">
                              <a:latin typeface="Cambria Math" panose="02040503050406030204" pitchFamily="18" charset="0"/>
                              <a:ea typeface="#9Slide02 Noi dung dai" panose="02000000000000000000" pitchFamily="2" charset="0"/>
                            </a:rPr>
                            <m:t>ln</m:t>
                          </m:r>
                        </m:fName>
                        <m:e>
                          <m:f>
                            <m:fPr>
                              <m:ctrlPr>
                                <a:rPr lang="en-US" sz="2000" b="0" i="1" smtClean="0">
                                  <a:latin typeface="Cambria Math" panose="02040503050406030204" pitchFamily="18" charset="0"/>
                                  <a:ea typeface="#9Slide02 Noi dung dai" panose="02000000000000000000" pitchFamily="2" charset="0"/>
                                </a:rPr>
                              </m:ctrlPr>
                            </m:fPr>
                            <m:num>
                              <m:r>
                                <a:rPr lang="en-US" sz="2000" b="0" i="1" smtClean="0">
                                  <a:latin typeface="Cambria Math" panose="02040503050406030204" pitchFamily="18" charset="0"/>
                                  <a:ea typeface="#9Slide02 Noi dung dai" panose="02000000000000000000" pitchFamily="2" charset="0"/>
                                </a:rPr>
                                <m:t>𝑃</m:t>
                              </m:r>
                              <m:d>
                                <m:dPr>
                                  <m:endChr m:val="|"/>
                                  <m:ctrlPr>
                                    <a:rPr lang="en-US" sz="2000" b="0" i="1" smtClean="0">
                                      <a:latin typeface="Cambria Math" panose="02040503050406030204" pitchFamily="18" charset="0"/>
                                      <a:ea typeface="#9Slide02 Noi dung dai" panose="02000000000000000000" pitchFamily="2" charset="0"/>
                                    </a:rPr>
                                  </m:ctrlPr>
                                </m:dPr>
                                <m:e>
                                  <m:sSub>
                                    <m:sSubPr>
                                      <m:ctrlPr>
                                        <a:rPr lang="en-US" sz="2000" b="0" i="1" smtClean="0">
                                          <a:latin typeface="Cambria Math" panose="02040503050406030204" pitchFamily="18" charset="0"/>
                                          <a:ea typeface="#9Slide02 Noi dung dai" panose="02000000000000000000" pitchFamily="2" charset="0"/>
                                        </a:rPr>
                                      </m:ctrlPr>
                                    </m:sSubPr>
                                    <m:e>
                                      <m:r>
                                        <a:rPr lang="en-US" sz="2000" b="0" i="1" smtClean="0">
                                          <a:latin typeface="Cambria Math" panose="02040503050406030204" pitchFamily="18" charset="0"/>
                                          <a:ea typeface="#9Slide02 Noi dung dai" panose="02000000000000000000" pitchFamily="2" charset="0"/>
                                        </a:rPr>
                                        <m:t>𝑋</m:t>
                                      </m:r>
                                    </m:e>
                                    <m:sub>
                                      <m:r>
                                        <a:rPr lang="en-US" sz="2000" b="0" i="1" smtClean="0">
                                          <a:latin typeface="Cambria Math" panose="02040503050406030204" pitchFamily="18" charset="0"/>
                                          <a:ea typeface="#9Slide02 Noi dung dai" panose="02000000000000000000" pitchFamily="2" charset="0"/>
                                        </a:rPr>
                                        <m:t>𝑗</m:t>
                                      </m:r>
                                    </m:sub>
                                  </m:sSub>
                                  <m:r>
                                    <a:rPr lang="en-US" sz="2000" b="0" i="1" smtClean="0">
                                      <a:latin typeface="Cambria Math" panose="02040503050406030204" pitchFamily="18" charset="0"/>
                                      <a:ea typeface="#9Slide02 Noi dung dai" panose="02000000000000000000" pitchFamily="2"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9Slide02 Noi dung dai" panose="02000000000000000000" pitchFamily="2" charset="0"/>
                                </a:rPr>
                                <m:t>𝑃</m:t>
                              </m:r>
                              <m:d>
                                <m:dPr>
                                  <m:endChr m:val="|"/>
                                  <m:ctrlPr>
                                    <a:rPr lang="en-US" sz="2000" b="0" i="1" smtClean="0">
                                      <a:latin typeface="Cambria Math" panose="02040503050406030204" pitchFamily="18" charset="0"/>
                                      <a:ea typeface="#9Slide02 Noi dung dai" panose="02000000000000000000" pitchFamily="2" charset="0"/>
                                    </a:rPr>
                                  </m:ctrlPr>
                                </m:dPr>
                                <m:e>
                                  <m:sSub>
                                    <m:sSubPr>
                                      <m:ctrlPr>
                                        <a:rPr lang="en-US" sz="2000" b="0" i="1" smtClean="0">
                                          <a:latin typeface="Cambria Math" panose="02040503050406030204" pitchFamily="18" charset="0"/>
                                          <a:ea typeface="#9Slide02 Noi dung dai" panose="02000000000000000000" pitchFamily="2" charset="0"/>
                                        </a:rPr>
                                      </m:ctrlPr>
                                    </m:sSubPr>
                                    <m:e>
                                      <m:r>
                                        <a:rPr lang="en-US" sz="2000" b="0" i="1" smtClean="0">
                                          <a:latin typeface="Cambria Math" panose="02040503050406030204" pitchFamily="18" charset="0"/>
                                          <a:ea typeface="#9Slide02 Noi dung dai" panose="02000000000000000000" pitchFamily="2" charset="0"/>
                                        </a:rPr>
                                        <m:t>𝑋</m:t>
                                      </m:r>
                                    </m:e>
                                    <m:sub>
                                      <m:r>
                                        <a:rPr lang="en-US" sz="2000" b="0" i="1" smtClean="0">
                                          <a:latin typeface="Cambria Math" panose="02040503050406030204" pitchFamily="18" charset="0"/>
                                          <a:ea typeface="#9Slide02 Noi dung dai" panose="02000000000000000000" pitchFamily="2" charset="0"/>
                                        </a:rPr>
                                        <m:t>𝑗</m:t>
                                      </m:r>
                                    </m:sub>
                                  </m:sSub>
                                  <m:r>
                                    <a:rPr lang="en-US" sz="2000" b="0" i="1" smtClean="0">
                                      <a:latin typeface="Cambria Math" panose="02040503050406030204" pitchFamily="18" charset="0"/>
                                      <a:ea typeface="#9Slide02 Noi dung dai" panose="02000000000000000000" pitchFamily="2"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sub>
                                  </m:sSub>
                                </m:e>
                              </m:d>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=0)</m:t>
                              </m:r>
                            </m:den>
                          </m:f>
                        </m:e>
                      </m:func>
                    </m:oMath>
                  </m:oMathPara>
                </a14:m>
                <a:endParaRPr lang="en-US" sz="2000">
                  <a:latin typeface="#9Slide02 Noi dung dai" panose="02000000000000000000" pitchFamily="2" charset="0"/>
                  <a:ea typeface="#9Slide02 Noi dung dai" panose="02000000000000000000" pitchFamily="2" charset="0"/>
                </a:endParaRPr>
              </a:p>
            </p:txBody>
          </p:sp>
        </mc:Choice>
        <mc:Fallback xmlns="">
          <p:sp>
            <p:nvSpPr>
              <p:cNvPr id="4" name="TextBox 3">
                <a:extLst>
                  <a:ext uri="{FF2B5EF4-FFF2-40B4-BE49-F238E27FC236}">
                    <a16:creationId xmlns:a16="http://schemas.microsoft.com/office/drawing/2014/main" id="{9D9535F4-D7E3-4F9E-A53D-0B009F61EF65}"/>
                  </a:ext>
                </a:extLst>
              </p:cNvPr>
              <p:cNvSpPr txBox="1">
                <a:spLocks noRot="1" noChangeAspect="1" noMove="1" noResize="1" noEditPoints="1" noAdjustHandles="1" noChangeArrowheads="1" noChangeShapeType="1" noTextEdit="1"/>
              </p:cNvSpPr>
              <p:nvPr/>
            </p:nvSpPr>
            <p:spPr>
              <a:xfrm>
                <a:off x="2599426" y="4407602"/>
                <a:ext cx="3296095" cy="7534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4649C56-A545-481F-809A-5B345B294F5E}"/>
                  </a:ext>
                </a:extLst>
              </p:cNvPr>
              <p:cNvSpPr txBox="1"/>
              <p:nvPr/>
            </p:nvSpPr>
            <p:spPr>
              <a:xfrm>
                <a:off x="1560520" y="5431043"/>
                <a:ext cx="9847708" cy="386324"/>
              </a:xfrm>
              <a:prstGeom prst="rect">
                <a:avLst/>
              </a:prstGeom>
              <a:noFill/>
            </p:spPr>
            <p:txBody>
              <a:bodyPr wrap="square" rtlCol="0">
                <a:spAutoFit/>
              </a:bodyPr>
              <a:lstStyle/>
              <a:p>
                <a:pPr algn="just">
                  <a:lnSpc>
                    <a:spcPct val="114000"/>
                  </a:lnSpc>
                </a:pPr>
                <a:r>
                  <a:rPr lang="en-US" sz="1600">
                    <a:latin typeface="#9Slide02 Noi dung dai" panose="02000000000000000000" pitchFamily="2" charset="0"/>
                    <a:ea typeface="#9Slide02 Noi dung dai" panose="02000000000000000000" pitchFamily="2" charset="0"/>
                  </a:rPr>
                  <a:t>trong đó </a:t>
                </a:r>
                <a14:m>
                  <m:oMath xmlns:m="http://schemas.openxmlformats.org/officeDocument/2006/math">
                    <m:sSub>
                      <m:sSubPr>
                        <m:ctrlPr>
                          <a:rPr lang="en-US" sz="1600" b="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𝑋</m:t>
                        </m:r>
                      </m:e>
                      <m:sub>
                        <m:r>
                          <a:rPr lang="en-US" sz="1600" b="0" i="1" smtClean="0">
                            <a:latin typeface="Cambria Math" panose="02040503050406030204" pitchFamily="18" charset="0"/>
                            <a:ea typeface="#9Slide02 Noi dung dai" panose="02000000000000000000" pitchFamily="2" charset="0"/>
                          </a:rPr>
                          <m:t>𝑗</m:t>
                        </m:r>
                      </m:sub>
                    </m:sSub>
                  </m:oMath>
                </a14:m>
                <a:r>
                  <a:rPr lang="en-US" sz="1600">
                    <a:latin typeface="#9Slide02 Noi dung dai" panose="02000000000000000000" pitchFamily="2" charset="0"/>
                    <a:ea typeface="#9Slide02 Noi dung dai" panose="02000000000000000000" pitchFamily="2" charset="0"/>
                  </a:rPr>
                  <a:t> là tiêu chí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𝑗</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sSub>
                      <m:sSubPr>
                        <m:ctrlPr>
                          <a:rPr lang="en-US" sz="160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𝐵</m:t>
                        </m:r>
                      </m:e>
                      <m:sub>
                        <m:r>
                          <a:rPr lang="en-US" sz="1600" b="0" i="1" smtClean="0">
                            <a:latin typeface="Cambria Math" panose="02040503050406030204" pitchFamily="18" charset="0"/>
                            <a:ea typeface="#9Slide02 Noi dung dai" panose="02000000000000000000" pitchFamily="2" charset="0"/>
                          </a:rPr>
                          <m:t>𝑖</m:t>
                        </m:r>
                      </m:sub>
                    </m:sSub>
                  </m:oMath>
                </a14:m>
                <a:r>
                  <a:rPr lang="en-US" sz="1600">
                    <a:latin typeface="#9Slide02 Noi dung dai" panose="02000000000000000000" pitchFamily="2" charset="0"/>
                    <a:ea typeface="#9Slide02 Noi dung dai" panose="02000000000000000000" pitchFamily="2" charset="0"/>
                  </a:rPr>
                  <a:t> là bin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𝑖</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𝑌</m:t>
                    </m:r>
                  </m:oMath>
                </a14:m>
                <a:r>
                  <a:rPr lang="en-US" sz="1600">
                    <a:latin typeface="#9Slide02 Noi dung dai" panose="02000000000000000000" pitchFamily="2" charset="0"/>
                    <a:ea typeface="#9Slide02 Noi dung dai" panose="02000000000000000000" pitchFamily="2" charset="0"/>
                  </a:rPr>
                  <a:t> là kết quả của hồ sơ. </a:t>
                </a:r>
              </a:p>
            </p:txBody>
          </p:sp>
        </mc:Choice>
        <mc:Fallback xmlns="">
          <p:sp>
            <p:nvSpPr>
              <p:cNvPr id="60" name="TextBox 59">
                <a:extLst>
                  <a:ext uri="{FF2B5EF4-FFF2-40B4-BE49-F238E27FC236}">
                    <a16:creationId xmlns:a16="http://schemas.microsoft.com/office/drawing/2014/main" id="{B4649C56-A545-481F-809A-5B345B294F5E}"/>
                  </a:ext>
                </a:extLst>
              </p:cNvPr>
              <p:cNvSpPr txBox="1">
                <a:spLocks noRot="1" noChangeAspect="1" noMove="1" noResize="1" noEditPoints="1" noAdjustHandles="1" noChangeArrowheads="1" noChangeShapeType="1" noTextEdit="1"/>
              </p:cNvSpPr>
              <p:nvPr/>
            </p:nvSpPr>
            <p:spPr>
              <a:xfrm>
                <a:off x="1560520" y="5431043"/>
                <a:ext cx="9847708" cy="386324"/>
              </a:xfrm>
              <a:prstGeom prst="rect">
                <a:avLst/>
              </a:prstGeom>
              <a:blipFill>
                <a:blip r:embed="rId3"/>
                <a:stretch>
                  <a:fillRect l="-372" b="-14286"/>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0D6E1216-9C44-45B5-AC5F-0590CF30EE12}"/>
              </a:ext>
            </a:extLst>
          </p:cNvPr>
          <p:cNvSpPr txBox="1"/>
          <p:nvPr/>
        </p:nvSpPr>
        <p:spPr>
          <a:xfrm>
            <a:off x="1560520" y="2567141"/>
            <a:ext cx="9847708" cy="1023870"/>
          </a:xfrm>
          <a:prstGeom prst="rect">
            <a:avLst/>
          </a:prstGeom>
          <a:noFill/>
        </p:spPr>
        <p:txBody>
          <a:bodyPr wrap="square" rtlCol="0">
            <a:spAutoFit/>
          </a:bodyPr>
          <a:lstStyle/>
          <a:p>
            <a:pPr algn="just">
              <a:lnSpc>
                <a:spcPct val="130000"/>
              </a:lnSpc>
            </a:pPr>
            <a:r>
              <a:rPr lang="en-US" sz="1600" b="1" dirty="0">
                <a:latin typeface="#9Slide02 Noi dung dai" panose="02000000000000000000" pitchFamily="2" charset="0"/>
                <a:ea typeface="#9Slide02 Noi dung dai" panose="02000000000000000000" pitchFamily="2" charset="0"/>
              </a:rPr>
              <a:t>Cách tính</a:t>
            </a:r>
          </a:p>
          <a:p>
            <a:pPr marL="285750" indent="-285750" algn="just">
              <a:lnSpc>
                <a:spcPct val="130000"/>
              </a:lnSpc>
              <a:buFont typeface="Arial" panose="020B0604020202020204" pitchFamily="34" charset="0"/>
              <a:buChar char="•"/>
            </a:pPr>
            <a:r>
              <a:rPr lang="en-US" sz="1600" dirty="0">
                <a:latin typeface="#9Slide02 Noi dung dai" panose="02000000000000000000" pitchFamily="2" charset="0"/>
                <a:ea typeface="#9Slide02 Noi dung dai" panose="02000000000000000000" pitchFamily="2" charset="0"/>
              </a:rPr>
              <a:t>Biến liên tục: chia thành các bins, mỗi bin có số l</a:t>
            </a:r>
            <a:r>
              <a:rPr lang="vi-VN" sz="1600" dirty="0">
                <a:latin typeface="#9Slide02 Noi dung dai" panose="02000000000000000000" pitchFamily="2" charset="0"/>
                <a:ea typeface="#9Slide02 Noi dung dai" panose="02000000000000000000" pitchFamily="2" charset="0"/>
              </a:rPr>
              <a:t>ư</a:t>
            </a:r>
            <a:r>
              <a:rPr lang="en-US" sz="1600" dirty="0" err="1">
                <a:latin typeface="#9Slide02 Noi dung dai" panose="02000000000000000000" pitchFamily="2" charset="0"/>
                <a:ea typeface="#9Slide02 Noi dung dai" panose="02000000000000000000" pitchFamily="2" charset="0"/>
              </a:rPr>
              <a:t>ợng</a:t>
            </a:r>
            <a:r>
              <a:rPr lang="en-US" sz="1600" dirty="0">
                <a:latin typeface="#9Slide02 Noi dung dai" panose="02000000000000000000" pitchFamily="2" charset="0"/>
                <a:ea typeface="#9Slide02 Noi dung dai" panose="02000000000000000000" pitchFamily="2" charset="0"/>
              </a:rPr>
              <a:t> quan sát gần bằng nhau.</a:t>
            </a:r>
          </a:p>
          <a:p>
            <a:pPr marL="285750" indent="-285750" algn="just">
              <a:lnSpc>
                <a:spcPct val="130000"/>
              </a:lnSpc>
              <a:buFont typeface="Arial" panose="020B0604020202020204" pitchFamily="34" charset="0"/>
              <a:buChar char="•"/>
            </a:pPr>
            <a:r>
              <a:rPr lang="en-US" sz="1600" dirty="0">
                <a:latin typeface="#9Slide02 Noi dung dai" panose="02000000000000000000" pitchFamily="2" charset="0"/>
                <a:ea typeface="#9Slide02 Noi dung dai" panose="02000000000000000000" pitchFamily="2" charset="0"/>
              </a:rPr>
              <a:t>Biến phân loại: mỗi class là một bin hoặc một số class có số l</a:t>
            </a:r>
            <a:r>
              <a:rPr lang="vi-VN" sz="1600" dirty="0">
                <a:latin typeface="#9Slide02 Noi dung dai" panose="02000000000000000000" pitchFamily="2" charset="0"/>
                <a:ea typeface="#9Slide02 Noi dung dai" panose="02000000000000000000" pitchFamily="2" charset="0"/>
              </a:rPr>
              <a:t>ư</a:t>
            </a:r>
            <a:r>
              <a:rPr lang="en-US" sz="1600" dirty="0" err="1">
                <a:latin typeface="#9Slide02 Noi dung dai" panose="02000000000000000000" pitchFamily="2" charset="0"/>
                <a:ea typeface="#9Slide02 Noi dung dai" panose="02000000000000000000" pitchFamily="2" charset="0"/>
              </a:rPr>
              <a:t>ợng</a:t>
            </a:r>
            <a:r>
              <a:rPr lang="en-US" sz="1600" dirty="0">
                <a:latin typeface="#9Slide02 Noi dung dai" panose="02000000000000000000" pitchFamily="2" charset="0"/>
                <a:ea typeface="#9Slide02 Noi dung dai" panose="02000000000000000000" pitchFamily="2" charset="0"/>
              </a:rPr>
              <a:t> ít vào một bin. </a:t>
            </a:r>
          </a:p>
        </p:txBody>
      </p:sp>
      <p:sp>
        <p:nvSpPr>
          <p:cNvPr id="64" name="TextBox 63">
            <a:extLst>
              <a:ext uri="{FF2B5EF4-FFF2-40B4-BE49-F238E27FC236}">
                <a16:creationId xmlns:a16="http://schemas.microsoft.com/office/drawing/2014/main" id="{9ED36A09-DAED-4F6C-B10B-74B3EA1FF3B8}"/>
              </a:ext>
            </a:extLst>
          </p:cNvPr>
          <p:cNvSpPr txBox="1"/>
          <p:nvPr/>
        </p:nvSpPr>
        <p:spPr>
          <a:xfrm>
            <a:off x="1560520" y="3916161"/>
            <a:ext cx="9847708" cy="354200"/>
          </a:xfrm>
          <a:prstGeom prst="rect">
            <a:avLst/>
          </a:prstGeom>
          <a:noFill/>
        </p:spPr>
        <p:txBody>
          <a:bodyPr wrap="square" rtlCol="0">
            <a:spAutoFit/>
          </a:bodyPr>
          <a:lstStyle/>
          <a:p>
            <a:pPr algn="just">
              <a:lnSpc>
                <a:spcPct val="114000"/>
              </a:lnSpc>
            </a:pPr>
            <a:r>
              <a:rPr lang="en-US" sz="1600" b="1">
                <a:latin typeface="#9Slide02 Noi dung dai" panose="02000000000000000000" pitchFamily="2" charset="0"/>
                <a:ea typeface="#9Slide02 Noi dung dai" panose="02000000000000000000" pitchFamily="2" charset="0"/>
              </a:rPr>
              <a:t>Công thức</a:t>
            </a:r>
          </a:p>
        </p:txBody>
      </p:sp>
    </p:spTree>
    <p:extLst>
      <p:ext uri="{BB962C8B-B14F-4D97-AF65-F5344CB8AC3E}">
        <p14:creationId xmlns:p14="http://schemas.microsoft.com/office/powerpoint/2010/main" val="3355391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68695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FEATURE SELECTION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233795"/>
            <a:ext cx="2228495"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Information Value - IV</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663878"/>
            <a:ext cx="9847708" cy="652102"/>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Chỉ số giá trị thông tin, nhằm đánh giá sức ảnh h</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ởng của tiêu chí đó đến kết quả, kiểm tra xem tiêu chí có đủ tốt để phân biệt hồ s</a:t>
            </a:r>
            <a:r>
              <a:rPr lang="vi-VN" sz="1600">
                <a:latin typeface="#9Slide02 Noi dung dai" panose="02000000000000000000" pitchFamily="2" charset="0"/>
                <a:ea typeface="#9Slide02 Noi dung dai" panose="02000000000000000000" pitchFamily="2" charset="0"/>
              </a:rPr>
              <a:t>ơ</a:t>
            </a:r>
            <a:r>
              <a:rPr lang="en-US" sz="1600">
                <a:latin typeface="#9Slide02 Noi dung dai" panose="02000000000000000000" pitchFamily="2" charset="0"/>
                <a:ea typeface="#9Slide02 Noi dung dai" panose="02000000000000000000" pitchFamily="2" charset="0"/>
              </a:rPr>
              <a:t> hay không.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9535F4-D7E3-4F9E-A53D-0B009F61EF65}"/>
                  </a:ext>
                </a:extLst>
              </p:cNvPr>
              <p:cNvSpPr txBox="1"/>
              <p:nvPr/>
            </p:nvSpPr>
            <p:spPr>
              <a:xfrm>
                <a:off x="2599426" y="2828997"/>
                <a:ext cx="6581481"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9Slide02 Noi dung dai" panose="02000000000000000000" pitchFamily="2" charset="0"/>
                            </a:rPr>
                          </m:ctrlPr>
                        </m:sSubPr>
                        <m:e>
                          <m:r>
                            <a:rPr lang="en-US" sz="2000" b="0" i="1" smtClean="0">
                              <a:latin typeface="Cambria Math" panose="02040503050406030204" pitchFamily="18" charset="0"/>
                              <a:ea typeface="#9Slide02 Noi dung dai" panose="02000000000000000000" pitchFamily="2" charset="0"/>
                            </a:rPr>
                            <m:t>𝐼𝑉</m:t>
                          </m:r>
                        </m:e>
                        <m:sub>
                          <m:r>
                            <a:rPr lang="en-US" sz="2000" b="0" i="1" smtClean="0">
                              <a:latin typeface="Cambria Math" panose="02040503050406030204" pitchFamily="18" charset="0"/>
                              <a:ea typeface="#9Slide02 Noi dung dai" panose="02000000000000000000" pitchFamily="2" charset="0"/>
                            </a:rPr>
                            <m:t>𝑗</m:t>
                          </m:r>
                        </m:sub>
                      </m:sSub>
                      <m:r>
                        <a:rPr lang="en-US" sz="2000" b="0" i="1" smtClean="0">
                          <a:latin typeface="Cambria Math" panose="02040503050406030204" pitchFamily="18" charset="0"/>
                          <a:ea typeface="#9Slide02 Noi dung dai" panose="02000000000000000000" pitchFamily="2" charset="0"/>
                        </a:rPr>
                        <m:t>=</m:t>
                      </m:r>
                      <m:func>
                        <m:funcPr>
                          <m:ctrlPr>
                            <a:rPr lang="en-US" sz="2000" b="0" i="1" smtClean="0">
                              <a:latin typeface="Cambria Math" panose="02040503050406030204" pitchFamily="18" charset="0"/>
                              <a:ea typeface="#9Slide02 Noi dung dai" panose="02000000000000000000" pitchFamily="2" charset="0"/>
                            </a:rPr>
                          </m:ctrlPr>
                        </m:funcPr>
                        <m:fName>
                          <m:nary>
                            <m:naryPr>
                              <m:chr m:val="∑"/>
                              <m:ctrlPr>
                                <a:rPr lang="en-US" sz="2000" b="0" i="1" smtClean="0">
                                  <a:latin typeface="Cambria Math" panose="02040503050406030204" pitchFamily="18" charset="0"/>
                                  <a:ea typeface="#9Slide02 Noi dung dai" panose="02000000000000000000" pitchFamily="2" charset="0"/>
                                </a:rPr>
                              </m:ctrlPr>
                            </m:naryPr>
                            <m:sub>
                              <m:r>
                                <m:rPr>
                                  <m:brk m:alnAt="23"/>
                                </m:rPr>
                                <a:rPr lang="en-US" sz="2000" b="0" i="1" smtClean="0">
                                  <a:latin typeface="Cambria Math" panose="02040503050406030204" pitchFamily="18" charset="0"/>
                                  <a:ea typeface="#9Slide02 Noi dung dai" panose="02000000000000000000" pitchFamily="2" charset="0"/>
                                </a:rPr>
                                <m:t>𝑖</m:t>
                              </m:r>
                              <m:r>
                                <a:rPr lang="en-US" sz="2000" b="0" i="1" smtClean="0">
                                  <a:latin typeface="Cambria Math" panose="02040503050406030204" pitchFamily="18" charset="0"/>
                                  <a:ea typeface="#9Slide02 Noi dung dai" panose="02000000000000000000" pitchFamily="2" charset="0"/>
                                </a:rPr>
                                <m:t>=1</m:t>
                              </m:r>
                            </m:sub>
                            <m:sup>
                              <m:r>
                                <a:rPr lang="en-US" sz="2000" b="0" i="1" smtClean="0">
                                  <a:latin typeface="Cambria Math" panose="02040503050406030204" pitchFamily="18" charset="0"/>
                                  <a:ea typeface="#9Slide02 Noi dung dai" panose="02000000000000000000" pitchFamily="2" charset="0"/>
                                </a:rPr>
                                <m:t>𝑘</m:t>
                              </m:r>
                            </m:sup>
                            <m:e>
                              <m:d>
                                <m:dPr>
                                  <m:ctrlPr>
                                    <a:rPr lang="en-US" sz="2000" b="0" i="1" smtClean="0">
                                      <a:latin typeface="Cambria Math" panose="02040503050406030204" pitchFamily="18" charset="0"/>
                                      <a:ea typeface="#9Slide02 Noi dung dai" panose="02000000000000000000" pitchFamily="2" charset="0"/>
                                    </a:rPr>
                                  </m:ctrlPr>
                                </m:dPr>
                                <m:e>
                                  <m:r>
                                    <a:rPr lang="en-US" sz="2000" b="0" i="1" smtClean="0">
                                      <a:latin typeface="Cambria Math" panose="02040503050406030204" pitchFamily="18" charset="0"/>
                                      <a:ea typeface="#9Slide02 Noi dung dai" panose="02000000000000000000" pitchFamily="2" charset="0"/>
                                    </a:rPr>
                                    <m:t>𝑃</m:t>
                                  </m:r>
                                  <m:d>
                                    <m:dPr>
                                      <m:endChr m:val="|"/>
                                      <m:ctrlPr>
                                        <a:rPr lang="en-US" sz="2000" i="1">
                                          <a:latin typeface="Cambria Math" panose="02040503050406030204" pitchFamily="18" charset="0"/>
                                          <a:ea typeface="#9Slide02 Noi dung dai" panose="02000000000000000000" pitchFamily="2" charset="0"/>
                                        </a:rPr>
                                      </m:ctrlPr>
                                    </m:dPr>
                                    <m:e>
                                      <m:sSub>
                                        <m:sSubPr>
                                          <m:ctrlPr>
                                            <a:rPr lang="en-US" sz="2000" i="1">
                                              <a:latin typeface="Cambria Math" panose="02040503050406030204" pitchFamily="18" charset="0"/>
                                              <a:ea typeface="#9Slide02 Noi dung dai" panose="02000000000000000000" pitchFamily="2" charset="0"/>
                                            </a:rPr>
                                          </m:ctrlPr>
                                        </m:sSubPr>
                                        <m:e>
                                          <m:r>
                                            <a:rPr lang="en-US" sz="2000" i="1">
                                              <a:latin typeface="Cambria Math" panose="02040503050406030204" pitchFamily="18" charset="0"/>
                                              <a:ea typeface="#9Slide02 Noi dung dai" panose="02000000000000000000" pitchFamily="2" charset="0"/>
                                            </a:rPr>
                                            <m:t>𝑋</m:t>
                                          </m:r>
                                        </m:e>
                                        <m:sub>
                                          <m:r>
                                            <a:rPr lang="en-US" sz="2000" i="1">
                                              <a:latin typeface="Cambria Math" panose="02040503050406030204" pitchFamily="18" charset="0"/>
                                              <a:ea typeface="#9Slide02 Noi dung dai" panose="02000000000000000000" pitchFamily="2" charset="0"/>
                                            </a:rPr>
                                            <m:t>𝑗</m:t>
                                          </m:r>
                                        </m:sub>
                                      </m:sSub>
                                      <m:r>
                                        <a:rPr lang="en-US" sz="2000" i="1">
                                          <a:latin typeface="Cambria Math" panose="02040503050406030204" pitchFamily="18" charset="0"/>
                                          <a:ea typeface="#9Slide02 Noi dung dai" panose="02000000000000000000" pitchFamily="2"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𝐵</m:t>
                                          </m:r>
                                        </m:e>
                                        <m:sub>
                                          <m:r>
                                            <a:rPr lang="en-US" sz="2000" i="1">
                                              <a:latin typeface="Cambria Math" panose="02040503050406030204" pitchFamily="18" charset="0"/>
                                              <a:ea typeface="Cambria Math" panose="02040503050406030204" pitchFamily="18" charset="0"/>
                                            </a:rPr>
                                            <m:t>𝑖</m:t>
                                          </m:r>
                                        </m:sub>
                                      </m:sSub>
                                    </m:e>
                                  </m:d>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𝑃</m:t>
                                  </m:r>
                                  <m:d>
                                    <m:dPr>
                                      <m:endChr m:val="|"/>
                                      <m:ctrlPr>
                                        <a:rPr lang="en-US" sz="2000" i="1">
                                          <a:latin typeface="Cambria Math" panose="02040503050406030204" pitchFamily="18" charset="0"/>
                                          <a:ea typeface="#9Slide02 Noi dung dai" panose="02000000000000000000" pitchFamily="2" charset="0"/>
                                        </a:rPr>
                                      </m:ctrlPr>
                                    </m:dPr>
                                    <m:e>
                                      <m:sSub>
                                        <m:sSubPr>
                                          <m:ctrlPr>
                                            <a:rPr lang="en-US" sz="2000" i="1">
                                              <a:latin typeface="Cambria Math" panose="02040503050406030204" pitchFamily="18" charset="0"/>
                                              <a:ea typeface="#9Slide02 Noi dung dai" panose="02000000000000000000" pitchFamily="2" charset="0"/>
                                            </a:rPr>
                                          </m:ctrlPr>
                                        </m:sSubPr>
                                        <m:e>
                                          <m:r>
                                            <a:rPr lang="en-US" sz="2000" i="1">
                                              <a:latin typeface="Cambria Math" panose="02040503050406030204" pitchFamily="18" charset="0"/>
                                              <a:ea typeface="#9Slide02 Noi dung dai" panose="02000000000000000000" pitchFamily="2" charset="0"/>
                                            </a:rPr>
                                            <m:t>𝑋</m:t>
                                          </m:r>
                                        </m:e>
                                        <m:sub>
                                          <m:r>
                                            <a:rPr lang="en-US" sz="2000" i="1">
                                              <a:latin typeface="Cambria Math" panose="02040503050406030204" pitchFamily="18" charset="0"/>
                                              <a:ea typeface="#9Slide02 Noi dung dai" panose="02000000000000000000" pitchFamily="2" charset="0"/>
                                            </a:rPr>
                                            <m:t>𝑗</m:t>
                                          </m:r>
                                        </m:sub>
                                      </m:sSub>
                                      <m:r>
                                        <a:rPr lang="en-US" sz="2000" i="1">
                                          <a:latin typeface="Cambria Math" panose="02040503050406030204" pitchFamily="18" charset="0"/>
                                          <a:ea typeface="#9Slide02 Noi dung dai" panose="02000000000000000000" pitchFamily="2"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𝐵</m:t>
                                          </m:r>
                                        </m:e>
                                        <m:sub>
                                          <m:r>
                                            <a:rPr lang="en-US" sz="2000" i="1">
                                              <a:latin typeface="Cambria Math" panose="02040503050406030204" pitchFamily="18" charset="0"/>
                                              <a:ea typeface="Cambria Math" panose="02040503050406030204" pitchFamily="18" charset="0"/>
                                            </a:rPr>
                                            <m:t>𝑖</m:t>
                                          </m:r>
                                        </m:sub>
                                      </m:sSub>
                                    </m:e>
                                  </m:d>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=0)</m:t>
                                  </m:r>
                                </m:e>
                              </m:d>
                            </m:e>
                          </m:nary>
                        </m:fName>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𝑊𝑜</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𝑖𝑗</m:t>
                              </m:r>
                            </m:sub>
                          </m:sSub>
                        </m:e>
                      </m:func>
                    </m:oMath>
                  </m:oMathPara>
                </a14:m>
                <a:endParaRPr lang="en-US" sz="2000">
                  <a:latin typeface="#9Slide02 Noi dung dai" panose="02000000000000000000" pitchFamily="2" charset="0"/>
                  <a:ea typeface="#9Slide02 Noi dung dai" panose="02000000000000000000" pitchFamily="2" charset="0"/>
                </a:endParaRPr>
              </a:p>
            </p:txBody>
          </p:sp>
        </mc:Choice>
        <mc:Fallback xmlns="">
          <p:sp>
            <p:nvSpPr>
              <p:cNvPr id="4" name="TextBox 3">
                <a:extLst>
                  <a:ext uri="{FF2B5EF4-FFF2-40B4-BE49-F238E27FC236}">
                    <a16:creationId xmlns:a16="http://schemas.microsoft.com/office/drawing/2014/main" id="{9D9535F4-D7E3-4F9E-A53D-0B009F61EF65}"/>
                  </a:ext>
                </a:extLst>
              </p:cNvPr>
              <p:cNvSpPr txBox="1">
                <a:spLocks noRot="1" noChangeAspect="1" noMove="1" noResize="1" noEditPoints="1" noAdjustHandles="1" noChangeArrowheads="1" noChangeShapeType="1" noTextEdit="1"/>
              </p:cNvSpPr>
              <p:nvPr/>
            </p:nvSpPr>
            <p:spPr>
              <a:xfrm>
                <a:off x="2599426" y="2828997"/>
                <a:ext cx="6581481" cy="8717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4649C56-A545-481F-809A-5B345B294F5E}"/>
                  </a:ext>
                </a:extLst>
              </p:cNvPr>
              <p:cNvSpPr txBox="1"/>
              <p:nvPr/>
            </p:nvSpPr>
            <p:spPr>
              <a:xfrm>
                <a:off x="1560520" y="3843604"/>
                <a:ext cx="9847708" cy="386324"/>
              </a:xfrm>
              <a:prstGeom prst="rect">
                <a:avLst/>
              </a:prstGeom>
              <a:noFill/>
            </p:spPr>
            <p:txBody>
              <a:bodyPr wrap="square" rtlCol="0">
                <a:spAutoFit/>
              </a:bodyPr>
              <a:lstStyle/>
              <a:p>
                <a:pPr algn="just">
                  <a:lnSpc>
                    <a:spcPct val="114000"/>
                  </a:lnSpc>
                </a:pPr>
                <a:r>
                  <a:rPr lang="en-US" sz="1600">
                    <a:latin typeface="#9Slide02 Noi dung dai" panose="02000000000000000000" pitchFamily="2" charset="0"/>
                    <a:ea typeface="#9Slide02 Noi dung dai" panose="02000000000000000000" pitchFamily="2" charset="0"/>
                  </a:rPr>
                  <a:t>trong đó </a:t>
                </a:r>
                <a14:m>
                  <m:oMath xmlns:m="http://schemas.openxmlformats.org/officeDocument/2006/math">
                    <m:sSub>
                      <m:sSubPr>
                        <m:ctrlPr>
                          <a:rPr lang="en-US" sz="1600" b="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𝑋</m:t>
                        </m:r>
                      </m:e>
                      <m:sub>
                        <m:r>
                          <a:rPr lang="en-US" sz="1600" b="0" i="1" smtClean="0">
                            <a:latin typeface="Cambria Math" panose="02040503050406030204" pitchFamily="18" charset="0"/>
                            <a:ea typeface="#9Slide02 Noi dung dai" panose="02000000000000000000" pitchFamily="2" charset="0"/>
                          </a:rPr>
                          <m:t>𝑗</m:t>
                        </m:r>
                      </m:sub>
                    </m:sSub>
                  </m:oMath>
                </a14:m>
                <a:r>
                  <a:rPr lang="en-US" sz="1600">
                    <a:latin typeface="#9Slide02 Noi dung dai" panose="02000000000000000000" pitchFamily="2" charset="0"/>
                    <a:ea typeface="#9Slide02 Noi dung dai" panose="02000000000000000000" pitchFamily="2" charset="0"/>
                  </a:rPr>
                  <a:t> là tiêu chí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𝑗</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sSub>
                      <m:sSubPr>
                        <m:ctrlPr>
                          <a:rPr lang="en-US" sz="160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𝐵</m:t>
                        </m:r>
                      </m:e>
                      <m:sub>
                        <m:r>
                          <a:rPr lang="en-US" sz="1600" b="0" i="1" smtClean="0">
                            <a:latin typeface="Cambria Math" panose="02040503050406030204" pitchFamily="18" charset="0"/>
                            <a:ea typeface="#9Slide02 Noi dung dai" panose="02000000000000000000" pitchFamily="2" charset="0"/>
                          </a:rPr>
                          <m:t>𝑖</m:t>
                        </m:r>
                      </m:sub>
                    </m:sSub>
                  </m:oMath>
                </a14:m>
                <a:r>
                  <a:rPr lang="en-US" sz="1600">
                    <a:latin typeface="#9Slide02 Noi dung dai" panose="02000000000000000000" pitchFamily="2" charset="0"/>
                    <a:ea typeface="#9Slide02 Noi dung dai" panose="02000000000000000000" pitchFamily="2" charset="0"/>
                  </a:rPr>
                  <a:t> là bin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𝑖</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𝑌</m:t>
                    </m:r>
                  </m:oMath>
                </a14:m>
                <a:r>
                  <a:rPr lang="en-US" sz="1600">
                    <a:latin typeface="#9Slide02 Noi dung dai" panose="02000000000000000000" pitchFamily="2" charset="0"/>
                    <a:ea typeface="#9Slide02 Noi dung dai" panose="02000000000000000000" pitchFamily="2" charset="0"/>
                  </a:rPr>
                  <a:t> là kết quả của hồ sơ. </a:t>
                </a:r>
              </a:p>
            </p:txBody>
          </p:sp>
        </mc:Choice>
        <mc:Fallback xmlns="">
          <p:sp>
            <p:nvSpPr>
              <p:cNvPr id="60" name="TextBox 59">
                <a:extLst>
                  <a:ext uri="{FF2B5EF4-FFF2-40B4-BE49-F238E27FC236}">
                    <a16:creationId xmlns:a16="http://schemas.microsoft.com/office/drawing/2014/main" id="{B4649C56-A545-481F-809A-5B345B294F5E}"/>
                  </a:ext>
                </a:extLst>
              </p:cNvPr>
              <p:cNvSpPr txBox="1">
                <a:spLocks noRot="1" noChangeAspect="1" noMove="1" noResize="1" noEditPoints="1" noAdjustHandles="1" noChangeArrowheads="1" noChangeShapeType="1" noTextEdit="1"/>
              </p:cNvSpPr>
              <p:nvPr/>
            </p:nvSpPr>
            <p:spPr>
              <a:xfrm>
                <a:off x="1560520" y="3843604"/>
                <a:ext cx="9847708" cy="386324"/>
              </a:xfrm>
              <a:prstGeom prst="rect">
                <a:avLst/>
              </a:prstGeom>
              <a:blipFill>
                <a:blip r:embed="rId3"/>
                <a:stretch>
                  <a:fillRect l="-372" b="-1428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9ED36A09-DAED-4F6C-B10B-74B3EA1FF3B8}"/>
              </a:ext>
            </a:extLst>
          </p:cNvPr>
          <p:cNvSpPr txBox="1"/>
          <p:nvPr/>
        </p:nvSpPr>
        <p:spPr>
          <a:xfrm>
            <a:off x="1560520" y="2492941"/>
            <a:ext cx="9847708" cy="354200"/>
          </a:xfrm>
          <a:prstGeom prst="rect">
            <a:avLst/>
          </a:prstGeom>
          <a:noFill/>
        </p:spPr>
        <p:txBody>
          <a:bodyPr wrap="square" rtlCol="0">
            <a:spAutoFit/>
          </a:bodyPr>
          <a:lstStyle/>
          <a:p>
            <a:pPr algn="just">
              <a:lnSpc>
                <a:spcPct val="114000"/>
              </a:lnSpc>
            </a:pPr>
            <a:r>
              <a:rPr lang="en-US" sz="1600" b="1">
                <a:latin typeface="#9Slide02 Noi dung dai" panose="02000000000000000000" pitchFamily="2" charset="0"/>
                <a:ea typeface="#9Slide02 Noi dung dai" panose="02000000000000000000" pitchFamily="2" charset="0"/>
              </a:rPr>
              <a:t>Công thức</a:t>
            </a:r>
          </a:p>
        </p:txBody>
      </p:sp>
    </p:spTree>
    <p:extLst>
      <p:ext uri="{BB962C8B-B14F-4D97-AF65-F5344CB8AC3E}">
        <p14:creationId xmlns:p14="http://schemas.microsoft.com/office/powerpoint/2010/main" val="3435143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68695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FEATURE SELECTION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049129"/>
            <a:ext cx="2544286"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Weight of Evidence - WoE</a:t>
            </a:r>
          </a:p>
        </p:txBody>
      </p:sp>
      <p:sp>
        <p:nvSpPr>
          <p:cNvPr id="5" name="TextBox 4">
            <a:extLst>
              <a:ext uri="{FF2B5EF4-FFF2-40B4-BE49-F238E27FC236}">
                <a16:creationId xmlns:a16="http://schemas.microsoft.com/office/drawing/2014/main" id="{E258F1F0-080C-4D42-8A75-94D35109575B}"/>
              </a:ext>
            </a:extLst>
          </p:cNvPr>
          <p:cNvSpPr txBox="1"/>
          <p:nvPr/>
        </p:nvSpPr>
        <p:spPr>
          <a:xfrm>
            <a:off x="4431774" y="1418461"/>
            <a:ext cx="3456395"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Độ tuổi khách hàng: </a:t>
            </a:r>
            <a:r>
              <a:rPr lang="en-US" b="1">
                <a:solidFill>
                  <a:srgbClr val="C00000"/>
                </a:solidFill>
                <a:latin typeface="#9Slide02 Tieu de dai" panose="02000000000000000000" pitchFamily="2" charset="0"/>
                <a:ea typeface="#9Slide02 Tieu de dai" panose="02000000000000000000" pitchFamily="2" charset="0"/>
              </a:rPr>
              <a:t>20 - 60</a:t>
            </a:r>
            <a:r>
              <a:rPr lang="en-US">
                <a:latin typeface="#9Slide02 Noi dung dai" panose="02000000000000000000" pitchFamily="2" charset="0"/>
                <a:ea typeface="#9Slide02 Noi dung dai" panose="02000000000000000000" pitchFamily="2" charset="0"/>
              </a:rPr>
              <a:t> tuổi</a:t>
            </a:r>
          </a:p>
        </p:txBody>
      </p:sp>
      <p:graphicFrame>
        <p:nvGraphicFramePr>
          <p:cNvPr id="9" name="Table 9">
            <a:extLst>
              <a:ext uri="{FF2B5EF4-FFF2-40B4-BE49-F238E27FC236}">
                <a16:creationId xmlns:a16="http://schemas.microsoft.com/office/drawing/2014/main" id="{9FF68E51-A4A8-4655-9669-1D76A0793A29}"/>
              </a:ext>
            </a:extLst>
          </p:cNvPr>
          <p:cNvGraphicFramePr>
            <a:graphicFrameLocks noGrp="1"/>
          </p:cNvGraphicFramePr>
          <p:nvPr>
            <p:extLst>
              <p:ext uri="{D42A27DB-BD31-4B8C-83A1-F6EECF244321}">
                <p14:modId xmlns:p14="http://schemas.microsoft.com/office/powerpoint/2010/main" val="328558805"/>
              </p:ext>
            </p:extLst>
          </p:nvPr>
        </p:nvGraphicFramePr>
        <p:xfrm>
          <a:off x="1916324" y="1931065"/>
          <a:ext cx="9434944" cy="3090036"/>
        </p:xfrm>
        <a:graphic>
          <a:graphicData uri="http://schemas.openxmlformats.org/drawingml/2006/table">
            <a:tbl>
              <a:tblPr firstRow="1" bandRow="1">
                <a:tableStyleId>{7DF18680-E054-41AD-8BC1-D1AEF772440D}</a:tableStyleId>
              </a:tblPr>
              <a:tblGrid>
                <a:gridCol w="1048327">
                  <a:extLst>
                    <a:ext uri="{9D8B030D-6E8A-4147-A177-3AD203B41FA5}">
                      <a16:colId xmlns:a16="http://schemas.microsoft.com/office/drawing/2014/main" val="4193347887"/>
                    </a:ext>
                  </a:extLst>
                </a:gridCol>
                <a:gridCol w="1224383">
                  <a:extLst>
                    <a:ext uri="{9D8B030D-6E8A-4147-A177-3AD203B41FA5}">
                      <a16:colId xmlns:a16="http://schemas.microsoft.com/office/drawing/2014/main" val="3199483882"/>
                    </a:ext>
                  </a:extLst>
                </a:gridCol>
                <a:gridCol w="1042929">
                  <a:extLst>
                    <a:ext uri="{9D8B030D-6E8A-4147-A177-3AD203B41FA5}">
                      <a16:colId xmlns:a16="http://schemas.microsoft.com/office/drawing/2014/main" val="628683698"/>
                    </a:ext>
                  </a:extLst>
                </a:gridCol>
                <a:gridCol w="877670">
                  <a:extLst>
                    <a:ext uri="{9D8B030D-6E8A-4147-A177-3AD203B41FA5}">
                      <a16:colId xmlns:a16="http://schemas.microsoft.com/office/drawing/2014/main" val="2109087753"/>
                    </a:ext>
                  </a:extLst>
                </a:gridCol>
                <a:gridCol w="1048327">
                  <a:extLst>
                    <a:ext uri="{9D8B030D-6E8A-4147-A177-3AD203B41FA5}">
                      <a16:colId xmlns:a16="http://schemas.microsoft.com/office/drawing/2014/main" val="768322408"/>
                    </a:ext>
                  </a:extLst>
                </a:gridCol>
                <a:gridCol w="1048327">
                  <a:extLst>
                    <a:ext uri="{9D8B030D-6E8A-4147-A177-3AD203B41FA5}">
                      <a16:colId xmlns:a16="http://schemas.microsoft.com/office/drawing/2014/main" val="4085716765"/>
                    </a:ext>
                  </a:extLst>
                </a:gridCol>
                <a:gridCol w="1048327">
                  <a:extLst>
                    <a:ext uri="{9D8B030D-6E8A-4147-A177-3AD203B41FA5}">
                      <a16:colId xmlns:a16="http://schemas.microsoft.com/office/drawing/2014/main" val="2705813735"/>
                    </a:ext>
                  </a:extLst>
                </a:gridCol>
                <a:gridCol w="1048327">
                  <a:extLst>
                    <a:ext uri="{9D8B030D-6E8A-4147-A177-3AD203B41FA5}">
                      <a16:colId xmlns:a16="http://schemas.microsoft.com/office/drawing/2014/main" val="4102056260"/>
                    </a:ext>
                  </a:extLst>
                </a:gridCol>
                <a:gridCol w="1048327">
                  <a:extLst>
                    <a:ext uri="{9D8B030D-6E8A-4147-A177-3AD203B41FA5}">
                      <a16:colId xmlns:a16="http://schemas.microsoft.com/office/drawing/2014/main" val="230149856"/>
                    </a:ext>
                  </a:extLst>
                </a:gridCol>
              </a:tblGrid>
              <a:tr h="542472">
                <a:tc>
                  <a:txBody>
                    <a:bodyPr/>
                    <a:lstStyle/>
                    <a:p>
                      <a:pPr algn="ctr"/>
                      <a:r>
                        <a:rPr lang="en-US" sz="1400">
                          <a:latin typeface="#9Slide02 Noi dung rat dai" panose="02000000000000000000" pitchFamily="2" charset="0"/>
                          <a:ea typeface="#9Slide02 Noi dung rat dai" panose="02000000000000000000" pitchFamily="2" charset="0"/>
                        </a:rPr>
                        <a:t>Bins</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Observation</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Good</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Bad</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Good/Bad</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%Good</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%Bad</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WoE</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IV</a:t>
                      </a:r>
                    </a:p>
                  </a:txBody>
                  <a:tcPr anchor="ctr"/>
                </a:tc>
                <a:extLst>
                  <a:ext uri="{0D108BD9-81ED-4DB2-BD59-A6C34878D82A}">
                    <a16:rowId xmlns:a16="http://schemas.microsoft.com/office/drawing/2014/main" val="246695597"/>
                  </a:ext>
                </a:extLst>
              </a:tr>
              <a:tr h="424594">
                <a:tc>
                  <a:txBody>
                    <a:bodyPr/>
                    <a:lstStyle/>
                    <a:p>
                      <a:pPr algn="ctr"/>
                      <a:endParaRPr lang="en-US" sz="1400">
                        <a:latin typeface="#9Slide02 Noi dung rat dai" panose="02000000000000000000" pitchFamily="2" charset="0"/>
                        <a:ea typeface="#9Slide02 Noi dung rat dai" panose="02000000000000000000" pitchFamily="2" charset="0"/>
                      </a:endParaRP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1000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105</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895</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0.117</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0.313</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0.192</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0.491</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0.060</a:t>
                      </a:r>
                    </a:p>
                  </a:txBody>
                  <a:tcPr anchor="ctr"/>
                </a:tc>
                <a:extLst>
                  <a:ext uri="{0D108BD9-81ED-4DB2-BD59-A6C34878D82A}">
                    <a16:rowId xmlns:a16="http://schemas.microsoft.com/office/drawing/2014/main" val="994788658"/>
                  </a:ext>
                </a:extLst>
              </a:tr>
              <a:tr h="424594">
                <a:tc>
                  <a:txBody>
                    <a:bodyPr/>
                    <a:lstStyle/>
                    <a:p>
                      <a:pPr algn="ctr"/>
                      <a:endParaRPr lang="en-US" sz="1400">
                        <a:latin typeface="#9Slide02 Noi dung rat dai" panose="02000000000000000000" pitchFamily="2" charset="0"/>
                        <a:ea typeface="#9Slide02 Noi dung rat dai" panose="02000000000000000000" pitchFamily="2" charset="0"/>
                      </a:endParaRP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1000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90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910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0.099</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0.269</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0.195</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0.320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0.024</a:t>
                      </a:r>
                    </a:p>
                  </a:txBody>
                  <a:tcPr anchor="ctr"/>
                </a:tc>
                <a:extLst>
                  <a:ext uri="{0D108BD9-81ED-4DB2-BD59-A6C34878D82A}">
                    <a16:rowId xmlns:a16="http://schemas.microsoft.com/office/drawing/2014/main" val="3898948329"/>
                  </a:ext>
                </a:extLst>
              </a:tr>
              <a:tr h="424594">
                <a:tc>
                  <a:txBody>
                    <a:bodyPr/>
                    <a:lstStyle/>
                    <a:p>
                      <a:pPr algn="ctr"/>
                      <a:endParaRPr lang="en-US" sz="1400">
                        <a:latin typeface="#9Slide02 Noi dung rat dai" panose="02000000000000000000" pitchFamily="2" charset="0"/>
                        <a:ea typeface="#9Slide02 Noi dung rat dai" panose="02000000000000000000" pitchFamily="2" charset="0"/>
                      </a:endParaRP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1000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80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920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0.087</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0.239</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0.197</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0.191</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0.008</a:t>
                      </a:r>
                    </a:p>
                  </a:txBody>
                  <a:tcPr anchor="ctr"/>
                </a:tc>
                <a:extLst>
                  <a:ext uri="{0D108BD9-81ED-4DB2-BD59-A6C34878D82A}">
                    <a16:rowId xmlns:a16="http://schemas.microsoft.com/office/drawing/2014/main" val="2045086096"/>
                  </a:ext>
                </a:extLst>
              </a:tr>
              <a:tr h="424594">
                <a:tc>
                  <a:txBody>
                    <a:bodyPr/>
                    <a:lstStyle/>
                    <a:p>
                      <a:pPr algn="ctr"/>
                      <a:endParaRPr lang="en-US" sz="1400">
                        <a:latin typeface="#9Slide02 Noi dung rat dai" panose="02000000000000000000" pitchFamily="2" charset="0"/>
                        <a:ea typeface="#9Slide02 Noi dung rat dai" panose="02000000000000000000" pitchFamily="2" charset="0"/>
                      </a:endParaRP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1000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50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950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0.053</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0.149</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0.204</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- 0.311</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0.017</a:t>
                      </a:r>
                    </a:p>
                  </a:txBody>
                  <a:tcPr anchor="ctr"/>
                </a:tc>
                <a:extLst>
                  <a:ext uri="{0D108BD9-81ED-4DB2-BD59-A6C34878D82A}">
                    <a16:rowId xmlns:a16="http://schemas.microsoft.com/office/drawing/2014/main" val="3323843970"/>
                  </a:ext>
                </a:extLst>
              </a:tr>
              <a:tr h="424594">
                <a:tc>
                  <a:txBody>
                    <a:bodyPr/>
                    <a:lstStyle/>
                    <a:p>
                      <a:pPr algn="ctr"/>
                      <a:endParaRPr lang="en-US" sz="1400">
                        <a:latin typeface="#9Slide02 Noi dung rat dai" panose="02000000000000000000" pitchFamily="2" charset="0"/>
                        <a:ea typeface="#9Slide02 Noi dung rat dai" panose="02000000000000000000" pitchFamily="2" charset="0"/>
                      </a:endParaRP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1000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10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990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0.010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0.030</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0.212</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- 1.961</a:t>
                      </a:r>
                    </a:p>
                  </a:txBody>
                  <a:tcPr anchor="ctr"/>
                </a:tc>
                <a:tc>
                  <a:txBody>
                    <a:bodyPr/>
                    <a:lstStyle/>
                    <a:p>
                      <a:pPr algn="ctr"/>
                      <a:r>
                        <a:rPr lang="en-US" sz="1400">
                          <a:latin typeface="#9Slide02 Noi dung rat dai" panose="02000000000000000000" pitchFamily="2" charset="0"/>
                          <a:ea typeface="#9Slide02 Noi dung rat dai" panose="02000000000000000000" pitchFamily="2" charset="0"/>
                        </a:rPr>
                        <a:t>0.358</a:t>
                      </a:r>
                    </a:p>
                  </a:txBody>
                  <a:tcPr anchor="ctr"/>
                </a:tc>
                <a:extLst>
                  <a:ext uri="{0D108BD9-81ED-4DB2-BD59-A6C34878D82A}">
                    <a16:rowId xmlns:a16="http://schemas.microsoft.com/office/drawing/2014/main" val="148075328"/>
                  </a:ext>
                </a:extLst>
              </a:tr>
              <a:tr h="424594">
                <a:tc gridSpan="9">
                  <a:txBody>
                    <a:bodyPr/>
                    <a:lstStyle/>
                    <a:p>
                      <a:pPr algn="r"/>
                      <a:r>
                        <a:rPr lang="en-US" sz="1400">
                          <a:latin typeface="#9Slide02 Noi dung rat dai" panose="02000000000000000000" pitchFamily="2" charset="0"/>
                          <a:ea typeface="#9Slide02 Noi dung rat dai" panose="02000000000000000000" pitchFamily="2" charset="0"/>
                        </a:rPr>
                        <a:t>0.466</a:t>
                      </a:r>
                      <a:endParaRPr lang="en-US" sz="1400" b="1">
                        <a:latin typeface="#9Slide02 Noi dung rat dai" panose="02000000000000000000" pitchFamily="2" charset="0"/>
                        <a:ea typeface="#9Slide02 Noi dung rat dai" panose="02000000000000000000" pitchFamily="2" charset="0"/>
                      </a:endParaRPr>
                    </a:p>
                  </a:txBody>
                  <a:tcPr anchor="ct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tc hMerge="1">
                  <a:txBody>
                    <a:bodyPr/>
                    <a:lstStyle/>
                    <a:p>
                      <a:pPr algn="ctr"/>
                      <a:endParaRPr lang="en-US" sz="1600"/>
                    </a:p>
                  </a:txBody>
                  <a:tcPr/>
                </a:tc>
                <a:extLst>
                  <a:ext uri="{0D108BD9-81ED-4DB2-BD59-A6C34878D82A}">
                    <a16:rowId xmlns:a16="http://schemas.microsoft.com/office/drawing/2014/main" val="1733996441"/>
                  </a:ext>
                </a:extLst>
              </a:tr>
            </a:tbl>
          </a:graphicData>
        </a:graphic>
      </p:graphicFrame>
      <p:sp>
        <p:nvSpPr>
          <p:cNvPr id="11" name="TextBox 10">
            <a:extLst>
              <a:ext uri="{FF2B5EF4-FFF2-40B4-BE49-F238E27FC236}">
                <a16:creationId xmlns:a16="http://schemas.microsoft.com/office/drawing/2014/main" id="{B91DFC42-8344-4609-A8DB-57F79B803845}"/>
              </a:ext>
            </a:extLst>
          </p:cNvPr>
          <p:cNvSpPr txBox="1"/>
          <p:nvPr/>
        </p:nvSpPr>
        <p:spPr>
          <a:xfrm>
            <a:off x="2043787" y="2539860"/>
            <a:ext cx="728084" cy="307777"/>
          </a:xfrm>
          <a:prstGeom prst="rect">
            <a:avLst/>
          </a:prstGeom>
          <a:noFill/>
        </p:spPr>
        <p:txBody>
          <a:bodyPr wrap="none" rtlCol="0">
            <a:spAutoFit/>
          </a:bodyPr>
          <a:lstStyle/>
          <a:p>
            <a:pPr algn="l"/>
            <a:r>
              <a:rPr lang="en-US" sz="1400" b="1">
                <a:solidFill>
                  <a:srgbClr val="002060"/>
                </a:solidFill>
                <a:latin typeface="#9Slide02 Noi dung dai" panose="02000000000000000000" pitchFamily="2" charset="0"/>
                <a:ea typeface="#9Slide02 Noi dung dai" panose="02000000000000000000" pitchFamily="2" charset="0"/>
              </a:rPr>
              <a:t>20 - 30</a:t>
            </a:r>
          </a:p>
        </p:txBody>
      </p:sp>
      <p:sp>
        <p:nvSpPr>
          <p:cNvPr id="15" name="TextBox 14">
            <a:extLst>
              <a:ext uri="{FF2B5EF4-FFF2-40B4-BE49-F238E27FC236}">
                <a16:creationId xmlns:a16="http://schemas.microsoft.com/office/drawing/2014/main" id="{7C59B2E7-0DCA-41D8-A06C-79F6FD2324E7}"/>
              </a:ext>
            </a:extLst>
          </p:cNvPr>
          <p:cNvSpPr txBox="1"/>
          <p:nvPr/>
        </p:nvSpPr>
        <p:spPr>
          <a:xfrm>
            <a:off x="2043787" y="2967328"/>
            <a:ext cx="728084" cy="307777"/>
          </a:xfrm>
          <a:prstGeom prst="rect">
            <a:avLst/>
          </a:prstGeom>
          <a:noFill/>
        </p:spPr>
        <p:txBody>
          <a:bodyPr wrap="none" rtlCol="0">
            <a:spAutoFit/>
          </a:bodyPr>
          <a:lstStyle/>
          <a:p>
            <a:pPr algn="l"/>
            <a:r>
              <a:rPr lang="en-US" sz="1400" b="1">
                <a:solidFill>
                  <a:srgbClr val="002060"/>
                </a:solidFill>
                <a:latin typeface="#9Slide02 Noi dung dai" panose="02000000000000000000" pitchFamily="2" charset="0"/>
                <a:ea typeface="#9Slide02 Noi dung dai" panose="02000000000000000000" pitchFamily="2" charset="0"/>
              </a:rPr>
              <a:t>30 - 35</a:t>
            </a:r>
          </a:p>
        </p:txBody>
      </p:sp>
      <p:sp>
        <p:nvSpPr>
          <p:cNvPr id="16" name="TextBox 15">
            <a:extLst>
              <a:ext uri="{FF2B5EF4-FFF2-40B4-BE49-F238E27FC236}">
                <a16:creationId xmlns:a16="http://schemas.microsoft.com/office/drawing/2014/main" id="{F3266580-9655-4364-8322-159FBD9C69F1}"/>
              </a:ext>
            </a:extLst>
          </p:cNvPr>
          <p:cNvSpPr txBox="1"/>
          <p:nvPr/>
        </p:nvSpPr>
        <p:spPr>
          <a:xfrm>
            <a:off x="2043787" y="3394796"/>
            <a:ext cx="728084" cy="307777"/>
          </a:xfrm>
          <a:prstGeom prst="rect">
            <a:avLst/>
          </a:prstGeom>
          <a:noFill/>
        </p:spPr>
        <p:txBody>
          <a:bodyPr wrap="none" rtlCol="0">
            <a:spAutoFit/>
          </a:bodyPr>
          <a:lstStyle/>
          <a:p>
            <a:pPr algn="l"/>
            <a:r>
              <a:rPr lang="en-US" sz="1400" b="1">
                <a:solidFill>
                  <a:srgbClr val="002060"/>
                </a:solidFill>
                <a:latin typeface="#9Slide02 Noi dung dai" panose="02000000000000000000" pitchFamily="2" charset="0"/>
                <a:ea typeface="#9Slide02 Noi dung dai" panose="02000000000000000000" pitchFamily="2" charset="0"/>
              </a:rPr>
              <a:t>35 - 40</a:t>
            </a:r>
          </a:p>
        </p:txBody>
      </p:sp>
      <p:sp>
        <p:nvSpPr>
          <p:cNvPr id="18" name="TextBox 17">
            <a:extLst>
              <a:ext uri="{FF2B5EF4-FFF2-40B4-BE49-F238E27FC236}">
                <a16:creationId xmlns:a16="http://schemas.microsoft.com/office/drawing/2014/main" id="{D88D0301-F508-4454-9B84-9B26C3C9E67F}"/>
              </a:ext>
            </a:extLst>
          </p:cNvPr>
          <p:cNvSpPr txBox="1"/>
          <p:nvPr/>
        </p:nvSpPr>
        <p:spPr>
          <a:xfrm>
            <a:off x="2043787" y="3822264"/>
            <a:ext cx="728084" cy="307777"/>
          </a:xfrm>
          <a:prstGeom prst="rect">
            <a:avLst/>
          </a:prstGeom>
          <a:noFill/>
        </p:spPr>
        <p:txBody>
          <a:bodyPr wrap="none" rtlCol="0">
            <a:spAutoFit/>
          </a:bodyPr>
          <a:lstStyle/>
          <a:p>
            <a:pPr algn="l"/>
            <a:r>
              <a:rPr lang="en-US" sz="1400" b="1">
                <a:solidFill>
                  <a:srgbClr val="002060"/>
                </a:solidFill>
                <a:latin typeface="#9Slide02 Noi dung dai" panose="02000000000000000000" pitchFamily="2" charset="0"/>
                <a:ea typeface="#9Slide02 Noi dung dai" panose="02000000000000000000" pitchFamily="2" charset="0"/>
              </a:rPr>
              <a:t>40 - 50</a:t>
            </a:r>
          </a:p>
        </p:txBody>
      </p:sp>
      <p:sp>
        <p:nvSpPr>
          <p:cNvPr id="19" name="TextBox 18">
            <a:extLst>
              <a:ext uri="{FF2B5EF4-FFF2-40B4-BE49-F238E27FC236}">
                <a16:creationId xmlns:a16="http://schemas.microsoft.com/office/drawing/2014/main" id="{9BA6E5CC-90CC-47F9-B1C2-F8B1212CEC5C}"/>
              </a:ext>
            </a:extLst>
          </p:cNvPr>
          <p:cNvSpPr txBox="1"/>
          <p:nvPr/>
        </p:nvSpPr>
        <p:spPr>
          <a:xfrm>
            <a:off x="2154394" y="4249731"/>
            <a:ext cx="534121" cy="307777"/>
          </a:xfrm>
          <a:prstGeom prst="rect">
            <a:avLst/>
          </a:prstGeom>
          <a:noFill/>
        </p:spPr>
        <p:txBody>
          <a:bodyPr wrap="none" rtlCol="0">
            <a:spAutoFit/>
          </a:bodyPr>
          <a:lstStyle/>
          <a:p>
            <a:pPr algn="l"/>
            <a:r>
              <a:rPr lang="en-US" sz="1400" b="1">
                <a:solidFill>
                  <a:srgbClr val="002060"/>
                </a:solidFill>
                <a:latin typeface="#9Slide02 Noi dung dai" panose="02000000000000000000" pitchFamily="2" charset="0"/>
                <a:ea typeface="#9Slide02 Noi dung dai" panose="02000000000000000000" pitchFamily="2" charset="0"/>
              </a:rPr>
              <a:t>50 +</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45F6CB9-9124-496B-92B6-608D182A4CB0}"/>
                  </a:ext>
                </a:extLst>
              </p:cNvPr>
              <p:cNvSpPr txBox="1"/>
              <p:nvPr/>
            </p:nvSpPr>
            <p:spPr>
              <a:xfrm>
                <a:off x="1858135" y="5166215"/>
                <a:ext cx="6613862" cy="6779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9Slide02 Noi dung dai" panose="02000000000000000000" pitchFamily="2" charset="0"/>
                        </a:rPr>
                        <m:t>𝑊𝑜</m:t>
                      </m:r>
                      <m:sSub>
                        <m:sSubPr>
                          <m:ctrlPr>
                            <a:rPr lang="en-US" b="0" i="1" smtClean="0">
                              <a:latin typeface="Cambria Math" panose="02040503050406030204" pitchFamily="18" charset="0"/>
                              <a:ea typeface="#9Slide02 Noi dung dai" panose="02000000000000000000" pitchFamily="2" charset="0"/>
                            </a:rPr>
                          </m:ctrlPr>
                        </m:sSubPr>
                        <m:e>
                          <m:r>
                            <a:rPr lang="en-US" b="0" i="1" smtClean="0">
                              <a:latin typeface="Cambria Math" panose="02040503050406030204" pitchFamily="18" charset="0"/>
                              <a:ea typeface="#9Slide02 Noi dung dai" panose="02000000000000000000" pitchFamily="2" charset="0"/>
                            </a:rPr>
                            <m:t>𝐸</m:t>
                          </m:r>
                        </m:e>
                        <m:sub>
                          <m:r>
                            <a:rPr lang="en-US" b="0" i="1" smtClean="0">
                              <a:latin typeface="Cambria Math" panose="02040503050406030204" pitchFamily="18" charset="0"/>
                              <a:ea typeface="#9Slide02 Noi dung dai" panose="02000000000000000000" pitchFamily="2" charset="0"/>
                            </a:rPr>
                            <m:t>20−30</m:t>
                          </m:r>
                        </m:sub>
                      </m:sSub>
                      <m:r>
                        <a:rPr lang="en-US" b="0" i="1" smtClean="0">
                          <a:latin typeface="Cambria Math" panose="02040503050406030204" pitchFamily="18" charset="0"/>
                          <a:ea typeface="#9Slide02 Noi dung dai" panose="02000000000000000000" pitchFamily="2" charset="0"/>
                        </a:rPr>
                        <m:t>=</m:t>
                      </m:r>
                      <m:func>
                        <m:funcPr>
                          <m:ctrlPr>
                            <a:rPr lang="en-US" b="0" i="1" smtClean="0">
                              <a:latin typeface="Cambria Math" panose="02040503050406030204" pitchFamily="18" charset="0"/>
                              <a:ea typeface="#9Slide02 Noi dung dai" panose="02000000000000000000" pitchFamily="2" charset="0"/>
                            </a:rPr>
                          </m:ctrlPr>
                        </m:funcPr>
                        <m:fName>
                          <m:r>
                            <m:rPr>
                              <m:sty m:val="p"/>
                            </m:rPr>
                            <a:rPr lang="en-US" b="0" i="0" smtClean="0">
                              <a:latin typeface="Cambria Math" panose="02040503050406030204" pitchFamily="18" charset="0"/>
                              <a:ea typeface="#9Slide02 Noi dung dai" panose="02000000000000000000" pitchFamily="2" charset="0"/>
                            </a:rPr>
                            <m:t>ln</m:t>
                          </m:r>
                        </m:fName>
                        <m:e>
                          <m:f>
                            <m:fPr>
                              <m:ctrlPr>
                                <a:rPr lang="en-US" b="0" i="1" smtClean="0">
                                  <a:latin typeface="Cambria Math" panose="02040503050406030204" pitchFamily="18" charset="0"/>
                                  <a:ea typeface="#9Slide02 Noi dung dai" panose="02000000000000000000" pitchFamily="2" charset="0"/>
                                </a:rPr>
                              </m:ctrlPr>
                            </m:fPr>
                            <m:num>
                              <m:r>
                                <a:rPr lang="en-US" b="0" i="1" smtClean="0">
                                  <a:latin typeface="Cambria Math" panose="02040503050406030204" pitchFamily="18" charset="0"/>
                                  <a:ea typeface="#9Slide02 Noi dung dai" panose="02000000000000000000" pitchFamily="2" charset="0"/>
                                </a:rPr>
                                <m:t>𝑃</m:t>
                              </m:r>
                              <m:d>
                                <m:dPr>
                                  <m:endChr m:val="|"/>
                                  <m:ctrlPr>
                                    <a:rPr lang="en-US" b="0" i="1" smtClean="0">
                                      <a:latin typeface="Cambria Math" panose="02040503050406030204" pitchFamily="18" charset="0"/>
                                      <a:ea typeface="#9Slide02 Noi dung dai" panose="02000000000000000000" pitchFamily="2" charset="0"/>
                                    </a:rPr>
                                  </m:ctrlPr>
                                </m:dPr>
                                <m:e>
                                  <m:sSub>
                                    <m:sSubPr>
                                      <m:ctrlPr>
                                        <a:rPr lang="en-US" b="0" i="1" smtClean="0">
                                          <a:latin typeface="Cambria Math" panose="02040503050406030204" pitchFamily="18" charset="0"/>
                                          <a:ea typeface="#9Slide02 Noi dung dai" panose="02000000000000000000" pitchFamily="2" charset="0"/>
                                        </a:rPr>
                                      </m:ctrlPr>
                                    </m:sSubPr>
                                    <m:e>
                                      <m:r>
                                        <a:rPr lang="en-US" b="0" i="1" smtClean="0">
                                          <a:latin typeface="Cambria Math" panose="02040503050406030204" pitchFamily="18" charset="0"/>
                                          <a:ea typeface="#9Slide02 Noi dung dai" panose="02000000000000000000" pitchFamily="2" charset="0"/>
                                        </a:rPr>
                                        <m:t>𝑋</m:t>
                                      </m:r>
                                    </m:e>
                                    <m:sub>
                                      <m:r>
                                        <a:rPr lang="en-US" b="0" i="1" smtClean="0">
                                          <a:latin typeface="Cambria Math" panose="02040503050406030204" pitchFamily="18" charset="0"/>
                                          <a:ea typeface="#9Slide02 Noi dung dai" panose="02000000000000000000" pitchFamily="2" charset="0"/>
                                        </a:rPr>
                                        <m:t>𝑗</m:t>
                                      </m:r>
                                    </m:sub>
                                  </m:sSub>
                                  <m:r>
                                    <a:rPr lang="en-US" b="0" i="1" smtClean="0">
                                      <a:latin typeface="Cambria Math" panose="02040503050406030204" pitchFamily="18" charset="0"/>
                                      <a:ea typeface="#9Slide02 Noi dung dai" panose="02000000000000000000" pitchFamily="2"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9Slide02 Noi dung dai" panose="02000000000000000000" pitchFamily="2" charset="0"/>
                                </a:rPr>
                                <m:t>𝑃</m:t>
                              </m:r>
                              <m:d>
                                <m:dPr>
                                  <m:endChr m:val="|"/>
                                  <m:ctrlPr>
                                    <a:rPr lang="en-US" b="0" i="1" smtClean="0">
                                      <a:latin typeface="Cambria Math" panose="02040503050406030204" pitchFamily="18" charset="0"/>
                                      <a:ea typeface="#9Slide02 Noi dung dai" panose="02000000000000000000" pitchFamily="2" charset="0"/>
                                    </a:rPr>
                                  </m:ctrlPr>
                                </m:dPr>
                                <m:e>
                                  <m:sSub>
                                    <m:sSubPr>
                                      <m:ctrlPr>
                                        <a:rPr lang="en-US" b="0" i="1" smtClean="0">
                                          <a:latin typeface="Cambria Math" panose="02040503050406030204" pitchFamily="18" charset="0"/>
                                          <a:ea typeface="#9Slide02 Noi dung dai" panose="02000000000000000000" pitchFamily="2" charset="0"/>
                                        </a:rPr>
                                      </m:ctrlPr>
                                    </m:sSubPr>
                                    <m:e>
                                      <m:r>
                                        <a:rPr lang="en-US" b="0" i="1" smtClean="0">
                                          <a:latin typeface="Cambria Math" panose="02040503050406030204" pitchFamily="18" charset="0"/>
                                          <a:ea typeface="#9Slide02 Noi dung dai" panose="02000000000000000000" pitchFamily="2" charset="0"/>
                                        </a:rPr>
                                        <m:t>𝑋</m:t>
                                      </m:r>
                                    </m:e>
                                    <m:sub>
                                      <m:r>
                                        <a:rPr lang="en-US" b="0" i="1" smtClean="0">
                                          <a:latin typeface="Cambria Math" panose="02040503050406030204" pitchFamily="18" charset="0"/>
                                          <a:ea typeface="#9Slide02 Noi dung dai" panose="02000000000000000000" pitchFamily="2" charset="0"/>
                                        </a:rPr>
                                        <m:t>𝑗</m:t>
                                      </m:r>
                                    </m:sub>
                                  </m:sSub>
                                  <m:r>
                                    <a:rPr lang="en-US" b="0" i="1" smtClean="0">
                                      <a:latin typeface="Cambria Math" panose="02040503050406030204" pitchFamily="18" charset="0"/>
                                      <a:ea typeface="#9Slide02 Noi dung dai" panose="02000000000000000000" pitchFamily="2"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=0)</m:t>
                              </m:r>
                            </m:den>
                          </m:f>
                          <m:r>
                            <a:rPr lang="en-US" b="0" i="1" smtClean="0">
                              <a:latin typeface="Cambria Math" panose="02040503050406030204" pitchFamily="18" charset="0"/>
                              <a:ea typeface="#9Slide02 Noi dung dai" panose="02000000000000000000" pitchFamily="2" charset="0"/>
                            </a:rPr>
                            <m:t>=</m:t>
                          </m:r>
                          <m:func>
                            <m:funcPr>
                              <m:ctrlPr>
                                <a:rPr lang="en-US" b="0" i="1" smtClean="0">
                                  <a:latin typeface="Cambria Math" panose="02040503050406030204" pitchFamily="18" charset="0"/>
                                  <a:ea typeface="#9Slide02 Noi dung dai" panose="02000000000000000000" pitchFamily="2" charset="0"/>
                                </a:rPr>
                              </m:ctrlPr>
                            </m:funcPr>
                            <m:fName>
                              <m:r>
                                <m:rPr>
                                  <m:sty m:val="p"/>
                                </m:rPr>
                                <a:rPr lang="en-US" b="0" i="0" smtClean="0">
                                  <a:latin typeface="Cambria Math" panose="02040503050406030204" pitchFamily="18" charset="0"/>
                                  <a:ea typeface="#9Slide02 Noi dung dai" panose="02000000000000000000" pitchFamily="2" charset="0"/>
                                </a:rPr>
                                <m:t>ln</m:t>
                              </m:r>
                            </m:fName>
                            <m:e>
                              <m:f>
                                <m:fPr>
                                  <m:ctrlPr>
                                    <a:rPr lang="en-US" b="0" i="1" smtClean="0">
                                      <a:latin typeface="Cambria Math" panose="02040503050406030204" pitchFamily="18" charset="0"/>
                                      <a:ea typeface="#9Slide02 Noi dung dai" panose="02000000000000000000" pitchFamily="2" charset="0"/>
                                    </a:rPr>
                                  </m:ctrlPr>
                                </m:fPr>
                                <m:num>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𝐺𝑜𝑜𝑑</m:t>
                                  </m:r>
                                </m:num>
                                <m:den>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𝐵𝑎𝑑</m:t>
                                  </m:r>
                                </m:den>
                              </m:f>
                              <m:r>
                                <a:rPr lang="en-US" b="0" i="1" smtClean="0">
                                  <a:latin typeface="Cambria Math" panose="02040503050406030204" pitchFamily="18" charset="0"/>
                                  <a:ea typeface="#9Slide02 Noi dung dai" panose="02000000000000000000" pitchFamily="2" charset="0"/>
                                </a:rPr>
                                <m:t>=</m:t>
                              </m:r>
                              <m:func>
                                <m:funcPr>
                                  <m:ctrlPr>
                                    <a:rPr lang="en-US" b="0" i="1" smtClean="0">
                                      <a:latin typeface="Cambria Math" panose="02040503050406030204" pitchFamily="18" charset="0"/>
                                      <a:ea typeface="#9Slide02 Noi dung dai" panose="02000000000000000000" pitchFamily="2" charset="0"/>
                                    </a:rPr>
                                  </m:ctrlPr>
                                </m:funcPr>
                                <m:fName>
                                  <m:r>
                                    <m:rPr>
                                      <m:sty m:val="p"/>
                                    </m:rPr>
                                    <a:rPr lang="en-US" b="0" i="0" smtClean="0">
                                      <a:latin typeface="Cambria Math" panose="02040503050406030204" pitchFamily="18" charset="0"/>
                                      <a:ea typeface="#9Slide02 Noi dung dai" panose="02000000000000000000" pitchFamily="2" charset="0"/>
                                    </a:rPr>
                                    <m:t>ln</m:t>
                                  </m:r>
                                </m:fName>
                                <m:e>
                                  <m:f>
                                    <m:fPr>
                                      <m:ctrlPr>
                                        <a:rPr lang="en-US" b="0" i="1" smtClean="0">
                                          <a:latin typeface="Cambria Math" panose="02040503050406030204" pitchFamily="18" charset="0"/>
                                          <a:ea typeface="#9Slide02 Noi dung dai" panose="02000000000000000000" pitchFamily="2" charset="0"/>
                                        </a:rPr>
                                      </m:ctrlPr>
                                    </m:fPr>
                                    <m:num>
                                      <m:r>
                                        <a:rPr lang="en-US" b="0" i="1" smtClean="0">
                                          <a:latin typeface="Cambria Math" panose="02040503050406030204" pitchFamily="18" charset="0"/>
                                          <a:ea typeface="#9Slide02 Noi dung dai" panose="02000000000000000000" pitchFamily="2" charset="0"/>
                                        </a:rPr>
                                        <m:t>0.313</m:t>
                                      </m:r>
                                    </m:num>
                                    <m:den>
                                      <m:r>
                                        <a:rPr lang="en-US" b="0" i="1" smtClean="0">
                                          <a:latin typeface="Cambria Math" panose="02040503050406030204" pitchFamily="18" charset="0"/>
                                          <a:ea typeface="#9Slide02 Noi dung dai" panose="02000000000000000000" pitchFamily="2" charset="0"/>
                                        </a:rPr>
                                        <m:t>0.192</m:t>
                                      </m:r>
                                    </m:den>
                                  </m:f>
                                  <m:r>
                                    <a:rPr lang="en-US" b="0" i="1" smtClean="0">
                                      <a:latin typeface="Cambria Math" panose="02040503050406030204" pitchFamily="18" charset="0"/>
                                      <a:ea typeface="#9Slide02 Noi dung dai" panose="02000000000000000000" pitchFamily="2" charset="0"/>
                                    </a:rPr>
                                    <m:t>=0.491</m:t>
                                  </m:r>
                                </m:e>
                              </m:func>
                            </m:e>
                          </m:func>
                          <m:r>
                            <a:rPr lang="en-US" b="0" i="1" smtClean="0">
                              <a:latin typeface="Cambria Math" panose="02040503050406030204" pitchFamily="18" charset="0"/>
                              <a:ea typeface="#9Slide02 Noi dung dai" panose="02000000000000000000" pitchFamily="2" charset="0"/>
                            </a:rPr>
                            <m:t> </m:t>
                          </m:r>
                        </m:e>
                      </m:func>
                    </m:oMath>
                  </m:oMathPara>
                </a14:m>
                <a:endParaRPr lang="en-US">
                  <a:latin typeface="#9Slide02 Noi dung dai" panose="02000000000000000000" pitchFamily="2" charset="0"/>
                  <a:ea typeface="#9Slide02 Noi dung dai" panose="02000000000000000000" pitchFamily="2" charset="0"/>
                </a:endParaRPr>
              </a:p>
            </p:txBody>
          </p:sp>
        </mc:Choice>
        <mc:Fallback xmlns="">
          <p:sp>
            <p:nvSpPr>
              <p:cNvPr id="23" name="TextBox 22">
                <a:extLst>
                  <a:ext uri="{FF2B5EF4-FFF2-40B4-BE49-F238E27FC236}">
                    <a16:creationId xmlns:a16="http://schemas.microsoft.com/office/drawing/2014/main" id="{D45F6CB9-9124-496B-92B6-608D182A4CB0}"/>
                  </a:ext>
                </a:extLst>
              </p:cNvPr>
              <p:cNvSpPr txBox="1">
                <a:spLocks noRot="1" noChangeAspect="1" noMove="1" noResize="1" noEditPoints="1" noAdjustHandles="1" noChangeArrowheads="1" noChangeShapeType="1" noTextEdit="1"/>
              </p:cNvSpPr>
              <p:nvPr/>
            </p:nvSpPr>
            <p:spPr>
              <a:xfrm>
                <a:off x="1858135" y="5166215"/>
                <a:ext cx="6613862" cy="6779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DF4335-AA27-4326-9514-FB5BA5D94916}"/>
                  </a:ext>
                </a:extLst>
              </p:cNvPr>
              <p:cNvSpPr txBox="1"/>
              <p:nvPr/>
            </p:nvSpPr>
            <p:spPr>
              <a:xfrm>
                <a:off x="1858135" y="5971497"/>
                <a:ext cx="4472506" cy="78457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9Slide02 Noi dung dai" panose="02000000000000000000" pitchFamily="2" charset="0"/>
                        </a:rPr>
                        <m:t>𝐼𝑉</m:t>
                      </m:r>
                      <m:r>
                        <a:rPr lang="en-US" b="0" i="1" smtClean="0">
                          <a:latin typeface="Cambria Math" panose="02040503050406030204" pitchFamily="18" charset="0"/>
                          <a:ea typeface="#9Slide02 Noi dung dai" panose="02000000000000000000" pitchFamily="2" charset="0"/>
                        </a:rPr>
                        <m:t>= </m:t>
                      </m:r>
                      <m:nary>
                        <m:naryPr>
                          <m:chr m:val="∑"/>
                          <m:ctrlPr>
                            <a:rPr lang="en-US" b="0" i="1" smtClean="0">
                              <a:latin typeface="Cambria Math" panose="02040503050406030204" pitchFamily="18" charset="0"/>
                              <a:ea typeface="#9Slide02 Noi dung dai" panose="02000000000000000000" pitchFamily="2" charset="0"/>
                            </a:rPr>
                          </m:ctrlPr>
                        </m:naryPr>
                        <m:sub>
                          <m:r>
                            <m:rPr>
                              <m:brk m:alnAt="23"/>
                            </m:rPr>
                            <a:rPr lang="en-US" b="0" i="1" smtClean="0">
                              <a:latin typeface="Cambria Math" panose="02040503050406030204" pitchFamily="18" charset="0"/>
                              <a:ea typeface="#9Slide02 Noi dung dai" panose="02000000000000000000" pitchFamily="2" charset="0"/>
                            </a:rPr>
                            <m:t>𝑖</m:t>
                          </m:r>
                          <m:r>
                            <a:rPr lang="en-US" b="0" i="1" smtClean="0">
                              <a:latin typeface="Cambria Math" panose="02040503050406030204" pitchFamily="18" charset="0"/>
                              <a:ea typeface="#9Slide02 Noi dung dai" panose="02000000000000000000" pitchFamily="2" charset="0"/>
                            </a:rPr>
                            <m:t>=1</m:t>
                          </m:r>
                        </m:sub>
                        <m:sup>
                          <m:r>
                            <a:rPr lang="en-US" b="0" i="1" smtClean="0">
                              <a:latin typeface="Cambria Math" panose="02040503050406030204" pitchFamily="18" charset="0"/>
                              <a:ea typeface="#9Slide02 Noi dung dai" panose="02000000000000000000" pitchFamily="2" charset="0"/>
                            </a:rPr>
                            <m:t>𝑘</m:t>
                          </m:r>
                        </m:sup>
                        <m:e>
                          <m:d>
                            <m:dPr>
                              <m:ctrlPr>
                                <a:rPr lang="en-US" b="0" i="1" smtClean="0">
                                  <a:latin typeface="Cambria Math" panose="02040503050406030204" pitchFamily="18" charset="0"/>
                                  <a:ea typeface="#9Slide02 Noi dung dai" panose="02000000000000000000" pitchFamily="2" charset="0"/>
                                </a:rPr>
                              </m:ctrlPr>
                            </m:dPr>
                            <m:e>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𝐺𝑜𝑜𝑑</m:t>
                              </m:r>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𝐵𝑎𝑑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𝑊𝑜</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9Slide02 Noi dung dai" panose="02000000000000000000" pitchFamily="2" charset="0"/>
                        </a:rPr>
                        <m:t>=0.466</m:t>
                      </m:r>
                    </m:oMath>
                  </m:oMathPara>
                </a14:m>
                <a:endParaRPr lang="en-US">
                  <a:latin typeface="#9Slide02 Noi dung dai" panose="02000000000000000000" pitchFamily="2" charset="0"/>
                  <a:ea typeface="#9Slide02 Noi dung dai" panose="02000000000000000000" pitchFamily="2" charset="0"/>
                </a:endParaRPr>
              </a:p>
            </p:txBody>
          </p:sp>
        </mc:Choice>
        <mc:Fallback xmlns="">
          <p:sp>
            <p:nvSpPr>
              <p:cNvPr id="24" name="TextBox 23">
                <a:extLst>
                  <a:ext uri="{FF2B5EF4-FFF2-40B4-BE49-F238E27FC236}">
                    <a16:creationId xmlns:a16="http://schemas.microsoft.com/office/drawing/2014/main" id="{D8DF4335-AA27-4326-9514-FB5BA5D94916}"/>
                  </a:ext>
                </a:extLst>
              </p:cNvPr>
              <p:cNvSpPr txBox="1">
                <a:spLocks noRot="1" noChangeAspect="1" noMove="1" noResize="1" noEditPoints="1" noAdjustHandles="1" noChangeArrowheads="1" noChangeShapeType="1" noTextEdit="1"/>
              </p:cNvSpPr>
              <p:nvPr/>
            </p:nvSpPr>
            <p:spPr>
              <a:xfrm>
                <a:off x="1858135" y="5971497"/>
                <a:ext cx="4472506" cy="7845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7547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68695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FEATURE SELECTION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233795"/>
            <a:ext cx="2228495"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Information Value - IV</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663878"/>
            <a:ext cx="9847708" cy="652102"/>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Chỉ số giá trị thông tin, nhằm đánh giá sức ảnh h</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ởng của tiêu chí đó đến kết quả, kiểm tra xem tiêu chí có đủ tốt để phân biệt hồ s</a:t>
            </a:r>
            <a:r>
              <a:rPr lang="vi-VN" sz="1600">
                <a:latin typeface="#9Slide02 Noi dung dai" panose="02000000000000000000" pitchFamily="2" charset="0"/>
                <a:ea typeface="#9Slide02 Noi dung dai" panose="02000000000000000000" pitchFamily="2" charset="0"/>
              </a:rPr>
              <a:t>ơ</a:t>
            </a:r>
            <a:r>
              <a:rPr lang="en-US" sz="1600">
                <a:latin typeface="#9Slide02 Noi dung dai" panose="02000000000000000000" pitchFamily="2" charset="0"/>
                <a:ea typeface="#9Slide02 Noi dung dai" panose="02000000000000000000" pitchFamily="2" charset="0"/>
              </a:rPr>
              <a:t> hay không.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9535F4-D7E3-4F9E-A53D-0B009F61EF65}"/>
                  </a:ext>
                </a:extLst>
              </p:cNvPr>
              <p:cNvSpPr txBox="1"/>
              <p:nvPr/>
            </p:nvSpPr>
            <p:spPr>
              <a:xfrm>
                <a:off x="2599426" y="2828997"/>
                <a:ext cx="6581481"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9Slide02 Noi dung dai" panose="02000000000000000000" pitchFamily="2" charset="0"/>
                            </a:rPr>
                          </m:ctrlPr>
                        </m:sSubPr>
                        <m:e>
                          <m:r>
                            <a:rPr lang="en-US" sz="2000" b="0" i="1" smtClean="0">
                              <a:latin typeface="Cambria Math" panose="02040503050406030204" pitchFamily="18" charset="0"/>
                              <a:ea typeface="#9Slide02 Noi dung dai" panose="02000000000000000000" pitchFamily="2" charset="0"/>
                            </a:rPr>
                            <m:t>𝐼𝑉</m:t>
                          </m:r>
                        </m:e>
                        <m:sub>
                          <m:r>
                            <a:rPr lang="en-US" sz="2000" b="0" i="1" smtClean="0">
                              <a:latin typeface="Cambria Math" panose="02040503050406030204" pitchFamily="18" charset="0"/>
                              <a:ea typeface="#9Slide02 Noi dung dai" panose="02000000000000000000" pitchFamily="2" charset="0"/>
                            </a:rPr>
                            <m:t>𝑗</m:t>
                          </m:r>
                        </m:sub>
                      </m:sSub>
                      <m:r>
                        <a:rPr lang="en-US" sz="2000" b="0" i="1" smtClean="0">
                          <a:latin typeface="Cambria Math" panose="02040503050406030204" pitchFamily="18" charset="0"/>
                          <a:ea typeface="#9Slide02 Noi dung dai" panose="02000000000000000000" pitchFamily="2" charset="0"/>
                        </a:rPr>
                        <m:t>=</m:t>
                      </m:r>
                      <m:func>
                        <m:funcPr>
                          <m:ctrlPr>
                            <a:rPr lang="en-US" sz="2000" b="0" i="1" smtClean="0">
                              <a:latin typeface="Cambria Math" panose="02040503050406030204" pitchFamily="18" charset="0"/>
                              <a:ea typeface="#9Slide02 Noi dung dai" panose="02000000000000000000" pitchFamily="2" charset="0"/>
                            </a:rPr>
                          </m:ctrlPr>
                        </m:funcPr>
                        <m:fName>
                          <m:nary>
                            <m:naryPr>
                              <m:chr m:val="∑"/>
                              <m:ctrlPr>
                                <a:rPr lang="en-US" sz="2000" b="0" i="1" smtClean="0">
                                  <a:latin typeface="Cambria Math" panose="02040503050406030204" pitchFamily="18" charset="0"/>
                                  <a:ea typeface="#9Slide02 Noi dung dai" panose="02000000000000000000" pitchFamily="2" charset="0"/>
                                </a:rPr>
                              </m:ctrlPr>
                            </m:naryPr>
                            <m:sub>
                              <m:r>
                                <m:rPr>
                                  <m:brk m:alnAt="23"/>
                                </m:rPr>
                                <a:rPr lang="en-US" sz="2000" b="0" i="1" smtClean="0">
                                  <a:latin typeface="Cambria Math" panose="02040503050406030204" pitchFamily="18" charset="0"/>
                                  <a:ea typeface="#9Slide02 Noi dung dai" panose="02000000000000000000" pitchFamily="2" charset="0"/>
                                </a:rPr>
                                <m:t>𝑖</m:t>
                              </m:r>
                              <m:r>
                                <a:rPr lang="en-US" sz="2000" b="0" i="1" smtClean="0">
                                  <a:latin typeface="Cambria Math" panose="02040503050406030204" pitchFamily="18" charset="0"/>
                                  <a:ea typeface="#9Slide02 Noi dung dai" panose="02000000000000000000" pitchFamily="2" charset="0"/>
                                </a:rPr>
                                <m:t>=1</m:t>
                              </m:r>
                            </m:sub>
                            <m:sup>
                              <m:r>
                                <a:rPr lang="en-US" sz="2000" b="0" i="1" smtClean="0">
                                  <a:latin typeface="Cambria Math" panose="02040503050406030204" pitchFamily="18" charset="0"/>
                                  <a:ea typeface="#9Slide02 Noi dung dai" panose="02000000000000000000" pitchFamily="2" charset="0"/>
                                </a:rPr>
                                <m:t>𝑘</m:t>
                              </m:r>
                            </m:sup>
                            <m:e>
                              <m:d>
                                <m:dPr>
                                  <m:ctrlPr>
                                    <a:rPr lang="en-US" sz="2000" b="0" i="1" smtClean="0">
                                      <a:latin typeface="Cambria Math" panose="02040503050406030204" pitchFamily="18" charset="0"/>
                                      <a:ea typeface="#9Slide02 Noi dung dai" panose="02000000000000000000" pitchFamily="2" charset="0"/>
                                    </a:rPr>
                                  </m:ctrlPr>
                                </m:dPr>
                                <m:e>
                                  <m:r>
                                    <a:rPr lang="en-US" sz="2000" b="0" i="1" smtClean="0">
                                      <a:latin typeface="Cambria Math" panose="02040503050406030204" pitchFamily="18" charset="0"/>
                                      <a:ea typeface="#9Slide02 Noi dung dai" panose="02000000000000000000" pitchFamily="2" charset="0"/>
                                    </a:rPr>
                                    <m:t>𝑃</m:t>
                                  </m:r>
                                  <m:d>
                                    <m:dPr>
                                      <m:endChr m:val="|"/>
                                      <m:ctrlPr>
                                        <a:rPr lang="en-US" sz="2000" i="1">
                                          <a:latin typeface="Cambria Math" panose="02040503050406030204" pitchFamily="18" charset="0"/>
                                          <a:ea typeface="#9Slide02 Noi dung dai" panose="02000000000000000000" pitchFamily="2" charset="0"/>
                                        </a:rPr>
                                      </m:ctrlPr>
                                    </m:dPr>
                                    <m:e>
                                      <m:sSub>
                                        <m:sSubPr>
                                          <m:ctrlPr>
                                            <a:rPr lang="en-US" sz="2000" i="1">
                                              <a:latin typeface="Cambria Math" panose="02040503050406030204" pitchFamily="18" charset="0"/>
                                              <a:ea typeface="#9Slide02 Noi dung dai" panose="02000000000000000000" pitchFamily="2" charset="0"/>
                                            </a:rPr>
                                          </m:ctrlPr>
                                        </m:sSubPr>
                                        <m:e>
                                          <m:r>
                                            <a:rPr lang="en-US" sz="2000" i="1">
                                              <a:latin typeface="Cambria Math" panose="02040503050406030204" pitchFamily="18" charset="0"/>
                                              <a:ea typeface="#9Slide02 Noi dung dai" panose="02000000000000000000" pitchFamily="2" charset="0"/>
                                            </a:rPr>
                                            <m:t>𝑋</m:t>
                                          </m:r>
                                        </m:e>
                                        <m:sub>
                                          <m:r>
                                            <a:rPr lang="en-US" sz="2000" i="1">
                                              <a:latin typeface="Cambria Math" panose="02040503050406030204" pitchFamily="18" charset="0"/>
                                              <a:ea typeface="#9Slide02 Noi dung dai" panose="02000000000000000000" pitchFamily="2" charset="0"/>
                                            </a:rPr>
                                            <m:t>𝑗</m:t>
                                          </m:r>
                                        </m:sub>
                                      </m:sSub>
                                      <m:r>
                                        <a:rPr lang="en-US" sz="2000" i="1">
                                          <a:latin typeface="Cambria Math" panose="02040503050406030204" pitchFamily="18" charset="0"/>
                                          <a:ea typeface="#9Slide02 Noi dung dai" panose="02000000000000000000" pitchFamily="2"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𝐵</m:t>
                                          </m:r>
                                        </m:e>
                                        <m:sub>
                                          <m:r>
                                            <a:rPr lang="en-US" sz="2000" i="1">
                                              <a:latin typeface="Cambria Math" panose="02040503050406030204" pitchFamily="18" charset="0"/>
                                              <a:ea typeface="Cambria Math" panose="02040503050406030204" pitchFamily="18" charset="0"/>
                                            </a:rPr>
                                            <m:t>𝑖</m:t>
                                          </m:r>
                                        </m:sub>
                                      </m:sSub>
                                    </m:e>
                                  </m:d>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𝑃</m:t>
                                  </m:r>
                                  <m:d>
                                    <m:dPr>
                                      <m:endChr m:val="|"/>
                                      <m:ctrlPr>
                                        <a:rPr lang="en-US" sz="2000" i="1">
                                          <a:latin typeface="Cambria Math" panose="02040503050406030204" pitchFamily="18" charset="0"/>
                                          <a:ea typeface="#9Slide02 Noi dung dai" panose="02000000000000000000" pitchFamily="2" charset="0"/>
                                        </a:rPr>
                                      </m:ctrlPr>
                                    </m:dPr>
                                    <m:e>
                                      <m:sSub>
                                        <m:sSubPr>
                                          <m:ctrlPr>
                                            <a:rPr lang="en-US" sz="2000" i="1">
                                              <a:latin typeface="Cambria Math" panose="02040503050406030204" pitchFamily="18" charset="0"/>
                                              <a:ea typeface="#9Slide02 Noi dung dai" panose="02000000000000000000" pitchFamily="2" charset="0"/>
                                            </a:rPr>
                                          </m:ctrlPr>
                                        </m:sSubPr>
                                        <m:e>
                                          <m:r>
                                            <a:rPr lang="en-US" sz="2000" i="1">
                                              <a:latin typeface="Cambria Math" panose="02040503050406030204" pitchFamily="18" charset="0"/>
                                              <a:ea typeface="#9Slide02 Noi dung dai" panose="02000000000000000000" pitchFamily="2" charset="0"/>
                                            </a:rPr>
                                            <m:t>𝑋</m:t>
                                          </m:r>
                                        </m:e>
                                        <m:sub>
                                          <m:r>
                                            <a:rPr lang="en-US" sz="2000" i="1">
                                              <a:latin typeface="Cambria Math" panose="02040503050406030204" pitchFamily="18" charset="0"/>
                                              <a:ea typeface="#9Slide02 Noi dung dai" panose="02000000000000000000" pitchFamily="2" charset="0"/>
                                            </a:rPr>
                                            <m:t>𝑗</m:t>
                                          </m:r>
                                        </m:sub>
                                      </m:sSub>
                                      <m:r>
                                        <a:rPr lang="en-US" sz="2000" i="1">
                                          <a:latin typeface="Cambria Math" panose="02040503050406030204" pitchFamily="18" charset="0"/>
                                          <a:ea typeface="#9Slide02 Noi dung dai" panose="02000000000000000000" pitchFamily="2"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𝐵</m:t>
                                          </m:r>
                                        </m:e>
                                        <m:sub>
                                          <m:r>
                                            <a:rPr lang="en-US" sz="2000" i="1">
                                              <a:latin typeface="Cambria Math" panose="02040503050406030204" pitchFamily="18" charset="0"/>
                                              <a:ea typeface="Cambria Math" panose="02040503050406030204" pitchFamily="18" charset="0"/>
                                            </a:rPr>
                                            <m:t>𝑖</m:t>
                                          </m:r>
                                        </m:sub>
                                      </m:sSub>
                                    </m:e>
                                  </m:d>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=0)</m:t>
                                  </m:r>
                                </m:e>
                              </m:d>
                            </m:e>
                          </m:nary>
                        </m:fName>
                        <m:e>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𝑊𝑜</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𝑖𝑗</m:t>
                              </m:r>
                            </m:sub>
                          </m:sSub>
                        </m:e>
                      </m:func>
                    </m:oMath>
                  </m:oMathPara>
                </a14:m>
                <a:endParaRPr lang="en-US" sz="2000">
                  <a:latin typeface="#9Slide02 Noi dung dai" panose="02000000000000000000" pitchFamily="2" charset="0"/>
                  <a:ea typeface="#9Slide02 Noi dung dai" panose="02000000000000000000" pitchFamily="2" charset="0"/>
                </a:endParaRPr>
              </a:p>
            </p:txBody>
          </p:sp>
        </mc:Choice>
        <mc:Fallback xmlns="">
          <p:sp>
            <p:nvSpPr>
              <p:cNvPr id="4" name="TextBox 3">
                <a:extLst>
                  <a:ext uri="{FF2B5EF4-FFF2-40B4-BE49-F238E27FC236}">
                    <a16:creationId xmlns:a16="http://schemas.microsoft.com/office/drawing/2014/main" id="{9D9535F4-D7E3-4F9E-A53D-0B009F61EF65}"/>
                  </a:ext>
                </a:extLst>
              </p:cNvPr>
              <p:cNvSpPr txBox="1">
                <a:spLocks noRot="1" noChangeAspect="1" noMove="1" noResize="1" noEditPoints="1" noAdjustHandles="1" noChangeArrowheads="1" noChangeShapeType="1" noTextEdit="1"/>
              </p:cNvSpPr>
              <p:nvPr/>
            </p:nvSpPr>
            <p:spPr>
              <a:xfrm>
                <a:off x="2599426" y="2828997"/>
                <a:ext cx="6581481" cy="8717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4649C56-A545-481F-809A-5B345B294F5E}"/>
                  </a:ext>
                </a:extLst>
              </p:cNvPr>
              <p:cNvSpPr txBox="1"/>
              <p:nvPr/>
            </p:nvSpPr>
            <p:spPr>
              <a:xfrm>
                <a:off x="1560520" y="3843604"/>
                <a:ext cx="9847708" cy="386324"/>
              </a:xfrm>
              <a:prstGeom prst="rect">
                <a:avLst/>
              </a:prstGeom>
              <a:noFill/>
            </p:spPr>
            <p:txBody>
              <a:bodyPr wrap="square" rtlCol="0">
                <a:spAutoFit/>
              </a:bodyPr>
              <a:lstStyle/>
              <a:p>
                <a:pPr algn="just">
                  <a:lnSpc>
                    <a:spcPct val="114000"/>
                  </a:lnSpc>
                </a:pPr>
                <a:r>
                  <a:rPr lang="en-US" sz="1600">
                    <a:latin typeface="#9Slide02 Noi dung dai" panose="02000000000000000000" pitchFamily="2" charset="0"/>
                    <a:ea typeface="#9Slide02 Noi dung dai" panose="02000000000000000000" pitchFamily="2" charset="0"/>
                  </a:rPr>
                  <a:t>trong đó </a:t>
                </a:r>
                <a14:m>
                  <m:oMath xmlns:m="http://schemas.openxmlformats.org/officeDocument/2006/math">
                    <m:sSub>
                      <m:sSubPr>
                        <m:ctrlPr>
                          <a:rPr lang="en-US" sz="1600" b="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𝑋</m:t>
                        </m:r>
                      </m:e>
                      <m:sub>
                        <m:r>
                          <a:rPr lang="en-US" sz="1600" b="0" i="1" smtClean="0">
                            <a:latin typeface="Cambria Math" panose="02040503050406030204" pitchFamily="18" charset="0"/>
                            <a:ea typeface="#9Slide02 Noi dung dai" panose="02000000000000000000" pitchFamily="2" charset="0"/>
                          </a:rPr>
                          <m:t>𝑗</m:t>
                        </m:r>
                      </m:sub>
                    </m:sSub>
                  </m:oMath>
                </a14:m>
                <a:r>
                  <a:rPr lang="en-US" sz="1600">
                    <a:latin typeface="#9Slide02 Noi dung dai" panose="02000000000000000000" pitchFamily="2" charset="0"/>
                    <a:ea typeface="#9Slide02 Noi dung dai" panose="02000000000000000000" pitchFamily="2" charset="0"/>
                  </a:rPr>
                  <a:t> là tiêu chí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𝑗</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sSub>
                      <m:sSubPr>
                        <m:ctrlPr>
                          <a:rPr lang="en-US" sz="1600" i="1" smtClean="0">
                            <a:latin typeface="Cambria Math" panose="02040503050406030204" pitchFamily="18" charset="0"/>
                            <a:ea typeface="#9Slide02 Noi dung dai" panose="02000000000000000000" pitchFamily="2" charset="0"/>
                          </a:rPr>
                        </m:ctrlPr>
                      </m:sSubPr>
                      <m:e>
                        <m:r>
                          <a:rPr lang="en-US" sz="1600" b="0" i="1" smtClean="0">
                            <a:latin typeface="Cambria Math" panose="02040503050406030204" pitchFamily="18" charset="0"/>
                            <a:ea typeface="#9Slide02 Noi dung dai" panose="02000000000000000000" pitchFamily="2" charset="0"/>
                          </a:rPr>
                          <m:t>𝐵</m:t>
                        </m:r>
                      </m:e>
                      <m:sub>
                        <m:r>
                          <a:rPr lang="en-US" sz="1600" b="0" i="1" smtClean="0">
                            <a:latin typeface="Cambria Math" panose="02040503050406030204" pitchFamily="18" charset="0"/>
                            <a:ea typeface="#9Slide02 Noi dung dai" panose="02000000000000000000" pitchFamily="2" charset="0"/>
                          </a:rPr>
                          <m:t>𝑖</m:t>
                        </m:r>
                      </m:sub>
                    </m:sSub>
                  </m:oMath>
                </a14:m>
                <a:r>
                  <a:rPr lang="en-US" sz="1600">
                    <a:latin typeface="#9Slide02 Noi dung dai" panose="02000000000000000000" pitchFamily="2" charset="0"/>
                    <a:ea typeface="#9Slide02 Noi dung dai" panose="02000000000000000000" pitchFamily="2" charset="0"/>
                  </a:rPr>
                  <a:t> là bin thứ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𝑖</m:t>
                    </m:r>
                  </m:oMath>
                </a14:m>
                <a:r>
                  <a:rPr lang="en-US" sz="1600">
                    <a:latin typeface="#9Slide02 Noi dung dai" panose="02000000000000000000" pitchFamily="2" charset="0"/>
                    <a:ea typeface="#9Slide02 Noi dung dai" panose="02000000000000000000" pitchFamily="2" charset="0"/>
                  </a:rPr>
                  <a:t>, </a:t>
                </a: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𝑌</m:t>
                    </m:r>
                  </m:oMath>
                </a14:m>
                <a:r>
                  <a:rPr lang="en-US" sz="1600">
                    <a:latin typeface="#9Slide02 Noi dung dai" panose="02000000000000000000" pitchFamily="2" charset="0"/>
                    <a:ea typeface="#9Slide02 Noi dung dai" panose="02000000000000000000" pitchFamily="2" charset="0"/>
                  </a:rPr>
                  <a:t> là kết quả của hồ sơ. </a:t>
                </a:r>
              </a:p>
            </p:txBody>
          </p:sp>
        </mc:Choice>
        <mc:Fallback xmlns="">
          <p:sp>
            <p:nvSpPr>
              <p:cNvPr id="60" name="TextBox 59">
                <a:extLst>
                  <a:ext uri="{FF2B5EF4-FFF2-40B4-BE49-F238E27FC236}">
                    <a16:creationId xmlns:a16="http://schemas.microsoft.com/office/drawing/2014/main" id="{B4649C56-A545-481F-809A-5B345B294F5E}"/>
                  </a:ext>
                </a:extLst>
              </p:cNvPr>
              <p:cNvSpPr txBox="1">
                <a:spLocks noRot="1" noChangeAspect="1" noMove="1" noResize="1" noEditPoints="1" noAdjustHandles="1" noChangeArrowheads="1" noChangeShapeType="1" noTextEdit="1"/>
              </p:cNvSpPr>
              <p:nvPr/>
            </p:nvSpPr>
            <p:spPr>
              <a:xfrm>
                <a:off x="1560520" y="3843604"/>
                <a:ext cx="9847708" cy="386324"/>
              </a:xfrm>
              <a:prstGeom prst="rect">
                <a:avLst/>
              </a:prstGeom>
              <a:blipFill>
                <a:blip r:embed="rId3"/>
                <a:stretch>
                  <a:fillRect l="-372" b="-1428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9ED36A09-DAED-4F6C-B10B-74B3EA1FF3B8}"/>
              </a:ext>
            </a:extLst>
          </p:cNvPr>
          <p:cNvSpPr txBox="1"/>
          <p:nvPr/>
        </p:nvSpPr>
        <p:spPr>
          <a:xfrm>
            <a:off x="1560520" y="2492941"/>
            <a:ext cx="9847708" cy="354200"/>
          </a:xfrm>
          <a:prstGeom prst="rect">
            <a:avLst/>
          </a:prstGeom>
          <a:noFill/>
        </p:spPr>
        <p:txBody>
          <a:bodyPr wrap="square" rtlCol="0">
            <a:spAutoFit/>
          </a:bodyPr>
          <a:lstStyle/>
          <a:p>
            <a:pPr algn="just">
              <a:lnSpc>
                <a:spcPct val="114000"/>
              </a:lnSpc>
            </a:pPr>
            <a:r>
              <a:rPr lang="en-US" sz="1600" b="1">
                <a:latin typeface="#9Slide02 Noi dung dai" panose="02000000000000000000" pitchFamily="2" charset="0"/>
                <a:ea typeface="#9Slide02 Noi dung dai" panose="02000000000000000000" pitchFamily="2" charset="0"/>
              </a:rPr>
              <a:t>Công thức</a:t>
            </a:r>
          </a:p>
        </p:txBody>
      </p:sp>
      <p:sp>
        <p:nvSpPr>
          <p:cNvPr id="11" name="TextBox 10">
            <a:extLst>
              <a:ext uri="{FF2B5EF4-FFF2-40B4-BE49-F238E27FC236}">
                <a16:creationId xmlns:a16="http://schemas.microsoft.com/office/drawing/2014/main" id="{2DC9DE79-DB9B-416C-A5FC-54CEB37EB87A}"/>
              </a:ext>
            </a:extLst>
          </p:cNvPr>
          <p:cNvSpPr txBox="1"/>
          <p:nvPr/>
        </p:nvSpPr>
        <p:spPr>
          <a:xfrm>
            <a:off x="1560520" y="4528078"/>
            <a:ext cx="9847708" cy="354200"/>
          </a:xfrm>
          <a:prstGeom prst="rect">
            <a:avLst/>
          </a:prstGeom>
          <a:noFill/>
        </p:spPr>
        <p:txBody>
          <a:bodyPr wrap="square" rtlCol="0">
            <a:spAutoFit/>
          </a:bodyPr>
          <a:lstStyle/>
          <a:p>
            <a:pPr algn="just">
              <a:lnSpc>
                <a:spcPct val="114000"/>
              </a:lnSpc>
            </a:pPr>
            <a:r>
              <a:rPr lang="en-US" sz="1600" b="1">
                <a:latin typeface="#9Slide02 Noi dung dai" panose="02000000000000000000" pitchFamily="2" charset="0"/>
                <a:ea typeface="#9Slide02 Noi dung dai" panose="02000000000000000000" pitchFamily="2" charset="0"/>
              </a:rPr>
              <a:t>Xếp hạng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462994-3346-407A-B932-3C3DC9B68342}"/>
                  </a:ext>
                </a:extLst>
              </p:cNvPr>
              <p:cNvSpPr txBox="1"/>
              <p:nvPr/>
            </p:nvSpPr>
            <p:spPr>
              <a:xfrm>
                <a:off x="1967843" y="4885912"/>
                <a:ext cx="9847708" cy="1664045"/>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a:latin typeface="#9Slide02 Noi dung dai" panose="02000000000000000000" pitchFamily="2" charset="0"/>
                    <a:ea typeface="#9Slide02 Noi dung dai" panose="02000000000000000000" pitchFamily="2" charset="0"/>
                  </a:rPr>
                  <a:t> 0.02 : Biến không có tác dụng trong việc phân loại hồ sơ</a:t>
                </a:r>
              </a:p>
              <a:p>
                <a:pPr marL="285750" indent="-285750" algn="just">
                  <a:lnSpc>
                    <a:spcPct val="130000"/>
                  </a:lnSpc>
                  <a:buFont typeface="Arial" panose="020B0604020202020204" pitchFamily="34" charset="0"/>
                  <a:buChar char="•"/>
                </a:pPr>
                <a:r>
                  <a:rPr lang="en-US" sz="1600">
                    <a:latin typeface="#9Slide02 Noi dung dai" panose="02000000000000000000" pitchFamily="2" charset="0"/>
                    <a:ea typeface="#9Slide02 Noi dung dai" panose="02000000000000000000" pitchFamily="2" charset="0"/>
                  </a:rPr>
                  <a:t>0.02 - 0.1 : Yếu</a:t>
                </a:r>
              </a:p>
              <a:p>
                <a:pPr marL="285750" indent="-285750" algn="just">
                  <a:lnSpc>
                    <a:spcPct val="130000"/>
                  </a:lnSpc>
                  <a:buFont typeface="Arial" panose="020B0604020202020204" pitchFamily="34" charset="0"/>
                  <a:buChar char="•"/>
                </a:pPr>
                <a:r>
                  <a:rPr lang="en-US" sz="1600">
                    <a:latin typeface="#9Slide02 Noi dung dai" panose="02000000000000000000" pitchFamily="2" charset="0"/>
                    <a:ea typeface="#9Slide02 Noi dung dai" panose="02000000000000000000" pitchFamily="2" charset="0"/>
                  </a:rPr>
                  <a:t>0.1 - 0.3 : Trung bình</a:t>
                </a:r>
              </a:p>
              <a:p>
                <a:pPr marL="285750" indent="-285750" algn="just">
                  <a:lnSpc>
                    <a:spcPct val="130000"/>
                  </a:lnSpc>
                  <a:buFont typeface="Arial" panose="020B0604020202020204" pitchFamily="34" charset="0"/>
                  <a:buChar char="•"/>
                </a:pPr>
                <a:r>
                  <a:rPr lang="en-US" sz="1600">
                    <a:latin typeface="#9Slide02 Noi dung dai" panose="02000000000000000000" pitchFamily="2" charset="0"/>
                    <a:ea typeface="#9Slide02 Noi dung dai" panose="02000000000000000000" pitchFamily="2" charset="0"/>
                  </a:rPr>
                  <a:t>0.3 - 0.5: Mạnh</a:t>
                </a:r>
              </a:p>
              <a:p>
                <a:pPr marL="285750" indent="-285750" algn="just">
                  <a:lnSpc>
                    <a:spcPct val="130000"/>
                  </a:lnSpc>
                  <a:buFont typeface="Arial" panose="020B0604020202020204" pitchFamily="34" charset="0"/>
                  <a:buChar char="•"/>
                </a:pP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a:latin typeface="#9Slide02 Noi dung dai" panose="02000000000000000000" pitchFamily="2" charset="0"/>
                    <a:ea typeface="#9Slide02 Noi dung dai" panose="02000000000000000000" pitchFamily="2" charset="0"/>
                  </a:rPr>
                  <a:t> 0.5: Biến rất mạnh (cẩn thận tránh biến liên hệ trực tiếp)</a:t>
                </a:r>
              </a:p>
            </p:txBody>
          </p:sp>
        </mc:Choice>
        <mc:Fallback xmlns="">
          <p:sp>
            <p:nvSpPr>
              <p:cNvPr id="12" name="TextBox 11">
                <a:extLst>
                  <a:ext uri="{FF2B5EF4-FFF2-40B4-BE49-F238E27FC236}">
                    <a16:creationId xmlns:a16="http://schemas.microsoft.com/office/drawing/2014/main" id="{02462994-3346-407A-B932-3C3DC9B68342}"/>
                  </a:ext>
                </a:extLst>
              </p:cNvPr>
              <p:cNvSpPr txBox="1">
                <a:spLocks noRot="1" noChangeAspect="1" noMove="1" noResize="1" noEditPoints="1" noAdjustHandles="1" noChangeArrowheads="1" noChangeShapeType="1" noTextEdit="1"/>
              </p:cNvSpPr>
              <p:nvPr/>
            </p:nvSpPr>
            <p:spPr>
              <a:xfrm>
                <a:off x="1967843" y="4885912"/>
                <a:ext cx="9847708" cy="1664045"/>
              </a:xfrm>
              <a:prstGeom prst="rect">
                <a:avLst/>
              </a:prstGeom>
              <a:blipFill>
                <a:blip r:embed="rId4"/>
                <a:stretch>
                  <a:fillRect l="-248" b="-3663"/>
                </a:stretch>
              </a:blipFill>
            </p:spPr>
            <p:txBody>
              <a:bodyPr/>
              <a:lstStyle/>
              <a:p>
                <a:r>
                  <a:rPr lang="en-US">
                    <a:noFill/>
                  </a:rPr>
                  <a:t> </a:t>
                </a:r>
              </a:p>
            </p:txBody>
          </p:sp>
        </mc:Fallback>
      </mc:AlternateContent>
    </p:spTree>
    <p:extLst>
      <p:ext uri="{BB962C8B-B14F-4D97-AF65-F5344CB8AC3E}">
        <p14:creationId xmlns:p14="http://schemas.microsoft.com/office/powerpoint/2010/main" val="2030554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1853392"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Linear Regression</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515378"/>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Dự đoán giá nhà dựa trên diện tích của căn nhà</a:t>
            </a:r>
          </a:p>
        </p:txBody>
      </p:sp>
      <p:pic>
        <p:nvPicPr>
          <p:cNvPr id="5" name="Picture 4">
            <a:extLst>
              <a:ext uri="{FF2B5EF4-FFF2-40B4-BE49-F238E27FC236}">
                <a16:creationId xmlns:a16="http://schemas.microsoft.com/office/drawing/2014/main" id="{9863B9C5-6D90-4BF3-8B42-064333E17F0F}"/>
              </a:ext>
            </a:extLst>
          </p:cNvPr>
          <p:cNvPicPr>
            <a:picLocks noChangeAspect="1"/>
          </p:cNvPicPr>
          <p:nvPr/>
        </p:nvPicPr>
        <p:blipFill>
          <a:blip r:embed="rId2"/>
          <a:stretch>
            <a:fillRect/>
          </a:stretch>
        </p:blipFill>
        <p:spPr>
          <a:xfrm>
            <a:off x="2369686" y="2202413"/>
            <a:ext cx="7871594" cy="3051981"/>
          </a:xfrm>
          <a:prstGeom prst="rect">
            <a:avLst/>
          </a:prstGeom>
        </p:spPr>
      </p:pic>
      <p:cxnSp>
        <p:nvCxnSpPr>
          <p:cNvPr id="10" name="Straight Connector 9">
            <a:extLst>
              <a:ext uri="{FF2B5EF4-FFF2-40B4-BE49-F238E27FC236}">
                <a16:creationId xmlns:a16="http://schemas.microsoft.com/office/drawing/2014/main" id="{D08553E6-CFC8-432D-ADF2-33D95364B6C4}"/>
              </a:ext>
            </a:extLst>
          </p:cNvPr>
          <p:cNvCxnSpPr/>
          <p:nvPr/>
        </p:nvCxnSpPr>
        <p:spPr>
          <a:xfrm flipV="1">
            <a:off x="6484374" y="2660073"/>
            <a:ext cx="2809255" cy="1321723"/>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5719954-96A1-481E-B83C-796433497123}"/>
              </a:ext>
            </a:extLst>
          </p:cNvPr>
          <p:cNvSpPr txBox="1"/>
          <p:nvPr/>
        </p:nvSpPr>
        <p:spPr>
          <a:xfrm>
            <a:off x="2383019" y="5481831"/>
            <a:ext cx="2403067" cy="354200"/>
          </a:xfrm>
          <a:prstGeom prst="rect">
            <a:avLst/>
          </a:prstGeom>
          <a:noFill/>
        </p:spPr>
        <p:txBody>
          <a:bodyPr wrap="square" rtlCol="0">
            <a:spAutoFit/>
          </a:bodyPr>
          <a:lstStyle/>
          <a:p>
            <a:pPr algn="just">
              <a:lnSpc>
                <a:spcPct val="114000"/>
              </a:lnSpc>
            </a:pPr>
            <a:r>
              <a:rPr lang="en-US" sz="1600" b="1">
                <a:latin typeface="#9Slide02 Noi dung dai" panose="02000000000000000000" pitchFamily="2" charset="0"/>
                <a:ea typeface="#9Slide02 Noi dung dai" panose="02000000000000000000" pitchFamily="2" charset="0"/>
              </a:rPr>
              <a:t>Supervised Learning</a:t>
            </a:r>
          </a:p>
        </p:txBody>
      </p:sp>
      <p:sp>
        <p:nvSpPr>
          <p:cNvPr id="16" name="TextBox 15">
            <a:extLst>
              <a:ext uri="{FF2B5EF4-FFF2-40B4-BE49-F238E27FC236}">
                <a16:creationId xmlns:a16="http://schemas.microsoft.com/office/drawing/2014/main" id="{91AEC728-28FF-41C1-B10C-8DF6F3B79B6D}"/>
              </a:ext>
            </a:extLst>
          </p:cNvPr>
          <p:cNvSpPr txBox="1"/>
          <p:nvPr/>
        </p:nvSpPr>
        <p:spPr>
          <a:xfrm>
            <a:off x="1494019" y="5859963"/>
            <a:ext cx="4181067"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Đã cho kết quả ứng với mỗi dữ liệu đầu vào.</a:t>
            </a:r>
          </a:p>
        </p:txBody>
      </p:sp>
      <p:grpSp>
        <p:nvGrpSpPr>
          <p:cNvPr id="14" name="Group 13">
            <a:extLst>
              <a:ext uri="{FF2B5EF4-FFF2-40B4-BE49-F238E27FC236}">
                <a16:creationId xmlns:a16="http://schemas.microsoft.com/office/drawing/2014/main" id="{68E093EC-C579-4A35-A9D7-92D8A307EC28}"/>
              </a:ext>
            </a:extLst>
          </p:cNvPr>
          <p:cNvGrpSpPr/>
          <p:nvPr/>
        </p:nvGrpSpPr>
        <p:grpSpPr>
          <a:xfrm>
            <a:off x="6601768" y="5481831"/>
            <a:ext cx="4181067" cy="739706"/>
            <a:chOff x="6719162" y="5481831"/>
            <a:chExt cx="4181067" cy="739706"/>
          </a:xfrm>
        </p:grpSpPr>
        <p:sp>
          <p:nvSpPr>
            <p:cNvPr id="17" name="TextBox 16">
              <a:extLst>
                <a:ext uri="{FF2B5EF4-FFF2-40B4-BE49-F238E27FC236}">
                  <a16:creationId xmlns:a16="http://schemas.microsoft.com/office/drawing/2014/main" id="{45BE9C98-1D5D-45FA-A3D3-BE21CC785ADF}"/>
                </a:ext>
              </a:extLst>
            </p:cNvPr>
            <p:cNvSpPr txBox="1"/>
            <p:nvPr/>
          </p:nvSpPr>
          <p:spPr>
            <a:xfrm>
              <a:off x="7608162" y="5481831"/>
              <a:ext cx="2403067" cy="354200"/>
            </a:xfrm>
            <a:prstGeom prst="rect">
              <a:avLst/>
            </a:prstGeom>
            <a:noFill/>
          </p:spPr>
          <p:txBody>
            <a:bodyPr wrap="square" rtlCol="0">
              <a:spAutoFit/>
            </a:bodyPr>
            <a:lstStyle/>
            <a:p>
              <a:pPr algn="ctr">
                <a:lnSpc>
                  <a:spcPct val="114000"/>
                </a:lnSpc>
              </a:pPr>
              <a:r>
                <a:rPr lang="en-US" sz="1600" b="1">
                  <a:latin typeface="#9Slide02 Noi dung dai" panose="02000000000000000000" pitchFamily="2" charset="0"/>
                  <a:ea typeface="#9Slide02 Noi dung dai" panose="02000000000000000000" pitchFamily="2" charset="0"/>
                </a:rPr>
                <a:t>Hồi quy</a:t>
              </a:r>
            </a:p>
          </p:txBody>
        </p:sp>
        <p:sp>
          <p:nvSpPr>
            <p:cNvPr id="18" name="TextBox 17">
              <a:extLst>
                <a:ext uri="{FF2B5EF4-FFF2-40B4-BE49-F238E27FC236}">
                  <a16:creationId xmlns:a16="http://schemas.microsoft.com/office/drawing/2014/main" id="{416DA0A2-08C6-42B3-A0E8-F8EC01F73C88}"/>
                </a:ext>
              </a:extLst>
            </p:cNvPr>
            <p:cNvSpPr txBox="1"/>
            <p:nvPr/>
          </p:nvSpPr>
          <p:spPr>
            <a:xfrm>
              <a:off x="6719162" y="5859963"/>
              <a:ext cx="4181067" cy="361574"/>
            </a:xfrm>
            <a:prstGeom prst="rect">
              <a:avLst/>
            </a:prstGeom>
            <a:noFill/>
          </p:spPr>
          <p:txBody>
            <a:bodyPr wrap="square" rtlCol="0">
              <a:spAutoFit/>
            </a:bodyPr>
            <a:lstStyle/>
            <a:p>
              <a:pPr algn="ctr">
                <a:lnSpc>
                  <a:spcPct val="118000"/>
                </a:lnSpc>
              </a:pPr>
              <a:r>
                <a:rPr lang="en-US" sz="1600">
                  <a:latin typeface="#9Slide02 Noi dung dai" panose="02000000000000000000" pitchFamily="2" charset="0"/>
                  <a:ea typeface="#9Slide02 Noi dung dai" panose="02000000000000000000" pitchFamily="2" charset="0"/>
                </a:rPr>
                <a:t>Dự đoán giá trị thực</a:t>
              </a:r>
            </a:p>
          </p:txBody>
        </p:sp>
      </p:grpSp>
      <p:sp>
        <p:nvSpPr>
          <p:cNvPr id="13" name="Rectangle 12">
            <a:extLst>
              <a:ext uri="{FF2B5EF4-FFF2-40B4-BE49-F238E27FC236}">
                <a16:creationId xmlns:a16="http://schemas.microsoft.com/office/drawing/2014/main" id="{3F186047-17DA-4644-964D-E97DF1BAB1BD}"/>
              </a:ext>
            </a:extLst>
          </p:cNvPr>
          <p:cNvSpPr/>
          <p:nvPr/>
        </p:nvSpPr>
        <p:spPr>
          <a:xfrm>
            <a:off x="1451201" y="5331848"/>
            <a:ext cx="4266701" cy="11994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E69DF64-5775-4D33-ADF9-87A7E46BC8BE}"/>
              </a:ext>
            </a:extLst>
          </p:cNvPr>
          <p:cNvSpPr/>
          <p:nvPr/>
        </p:nvSpPr>
        <p:spPr>
          <a:xfrm>
            <a:off x="6558951" y="5331848"/>
            <a:ext cx="4266701" cy="11994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520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1853392"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Linear Regression</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515378"/>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Dự đoán giá nhà dựa trên diện tích của căn nhà</a:t>
            </a:r>
          </a:p>
        </p:txBody>
      </p:sp>
      <p:pic>
        <p:nvPicPr>
          <p:cNvPr id="4" name="Picture 3">
            <a:extLst>
              <a:ext uri="{FF2B5EF4-FFF2-40B4-BE49-F238E27FC236}">
                <a16:creationId xmlns:a16="http://schemas.microsoft.com/office/drawing/2014/main" id="{DD4D1B18-66CE-4B1F-B1BE-AE1893718101}"/>
              </a:ext>
            </a:extLst>
          </p:cNvPr>
          <p:cNvPicPr>
            <a:picLocks noChangeAspect="1"/>
          </p:cNvPicPr>
          <p:nvPr/>
        </p:nvPicPr>
        <p:blipFill>
          <a:blip r:embed="rId2"/>
          <a:stretch>
            <a:fillRect/>
          </a:stretch>
        </p:blipFill>
        <p:spPr>
          <a:xfrm>
            <a:off x="2162163" y="2824441"/>
            <a:ext cx="8051155" cy="2391766"/>
          </a:xfrm>
          <a:prstGeom prst="rect">
            <a:avLst/>
          </a:prstGeom>
        </p:spPr>
      </p:pic>
      <p:sp>
        <p:nvSpPr>
          <p:cNvPr id="9" name="Circle: Hollow 8">
            <a:extLst>
              <a:ext uri="{FF2B5EF4-FFF2-40B4-BE49-F238E27FC236}">
                <a16:creationId xmlns:a16="http://schemas.microsoft.com/office/drawing/2014/main" id="{6908C7A9-0F44-433A-8411-5553E7137393}"/>
              </a:ext>
            </a:extLst>
          </p:cNvPr>
          <p:cNvSpPr/>
          <p:nvPr/>
        </p:nvSpPr>
        <p:spPr>
          <a:xfrm>
            <a:off x="6484374" y="2942705"/>
            <a:ext cx="606382" cy="581891"/>
          </a:xfrm>
          <a:prstGeom prst="donut">
            <a:avLst>
              <a:gd name="adj" fmla="val 5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12" name="Straight Arrow Connector 11">
            <a:extLst>
              <a:ext uri="{FF2B5EF4-FFF2-40B4-BE49-F238E27FC236}">
                <a16:creationId xmlns:a16="http://schemas.microsoft.com/office/drawing/2014/main" id="{6CFD3A25-D1C3-4576-9F70-55E18880FDA8}"/>
              </a:ext>
            </a:extLst>
          </p:cNvPr>
          <p:cNvCxnSpPr>
            <a:cxnSpLocks/>
          </p:cNvCxnSpPr>
          <p:nvPr/>
        </p:nvCxnSpPr>
        <p:spPr>
          <a:xfrm>
            <a:off x="5842015" y="2474398"/>
            <a:ext cx="703928" cy="53005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6931DFC-9A74-4D0B-8B23-916AE22A4C82}"/>
              </a:ext>
            </a:extLst>
          </p:cNvPr>
          <p:cNvSpPr txBox="1"/>
          <p:nvPr/>
        </p:nvSpPr>
        <p:spPr>
          <a:xfrm>
            <a:off x="5235920" y="2105066"/>
            <a:ext cx="1212191"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Biến Input</a:t>
            </a:r>
          </a:p>
        </p:txBody>
      </p:sp>
      <p:sp>
        <p:nvSpPr>
          <p:cNvPr id="23" name="Circle: Hollow 22">
            <a:extLst>
              <a:ext uri="{FF2B5EF4-FFF2-40B4-BE49-F238E27FC236}">
                <a16:creationId xmlns:a16="http://schemas.microsoft.com/office/drawing/2014/main" id="{89FC4308-9154-4DDC-8CBD-22B0503E831B}"/>
              </a:ext>
            </a:extLst>
          </p:cNvPr>
          <p:cNvSpPr/>
          <p:nvPr/>
        </p:nvSpPr>
        <p:spPr>
          <a:xfrm>
            <a:off x="9391824" y="2942705"/>
            <a:ext cx="606382" cy="581891"/>
          </a:xfrm>
          <a:prstGeom prst="donut">
            <a:avLst>
              <a:gd name="adj" fmla="val 51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24" name="Straight Arrow Connector 23">
            <a:extLst>
              <a:ext uri="{FF2B5EF4-FFF2-40B4-BE49-F238E27FC236}">
                <a16:creationId xmlns:a16="http://schemas.microsoft.com/office/drawing/2014/main" id="{13C4CDF8-2B00-46E1-BFAA-4836CD1C8D3C}"/>
              </a:ext>
            </a:extLst>
          </p:cNvPr>
          <p:cNvCxnSpPr>
            <a:cxnSpLocks/>
          </p:cNvCxnSpPr>
          <p:nvPr/>
        </p:nvCxnSpPr>
        <p:spPr>
          <a:xfrm flipH="1">
            <a:off x="9870269" y="2474398"/>
            <a:ext cx="279081" cy="48979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44AB59F-21FC-4F60-8211-883AD2343724}"/>
              </a:ext>
            </a:extLst>
          </p:cNvPr>
          <p:cNvSpPr txBox="1"/>
          <p:nvPr/>
        </p:nvSpPr>
        <p:spPr>
          <a:xfrm>
            <a:off x="9619699" y="2105066"/>
            <a:ext cx="1446230"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Biến kết quả</a:t>
            </a:r>
          </a:p>
        </p:txBody>
      </p:sp>
      <p:sp>
        <p:nvSpPr>
          <p:cNvPr id="30" name="TextBox 29">
            <a:extLst>
              <a:ext uri="{FF2B5EF4-FFF2-40B4-BE49-F238E27FC236}">
                <a16:creationId xmlns:a16="http://schemas.microsoft.com/office/drawing/2014/main" id="{CB9C2066-9272-43B3-942F-ABBA7194B92A}"/>
              </a:ext>
            </a:extLst>
          </p:cNvPr>
          <p:cNvSpPr txBox="1"/>
          <p:nvPr/>
        </p:nvSpPr>
        <p:spPr>
          <a:xfrm>
            <a:off x="1560520" y="5505187"/>
            <a:ext cx="3028393"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m: Số l</a:t>
            </a:r>
            <a:r>
              <a:rPr lang="vi-VN">
                <a:latin typeface="#9Slide02 Noi dung dai" panose="02000000000000000000" pitchFamily="2" charset="0"/>
                <a:ea typeface="#9Slide02 Noi dung dai" panose="02000000000000000000" pitchFamily="2" charset="0"/>
              </a:rPr>
              <a:t>ư</a:t>
            </a:r>
            <a:r>
              <a:rPr lang="en-US">
                <a:latin typeface="#9Slide02 Noi dung dai" panose="02000000000000000000" pitchFamily="2" charset="0"/>
                <a:ea typeface="#9Slide02 Noi dung dai" panose="02000000000000000000" pitchFamily="2" charset="0"/>
              </a:rPr>
              <a:t>ợng bản ghi dữ liệu </a:t>
            </a:r>
          </a:p>
        </p:txBody>
      </p:sp>
      <p:sp>
        <p:nvSpPr>
          <p:cNvPr id="31" name="Rectangle 30">
            <a:extLst>
              <a:ext uri="{FF2B5EF4-FFF2-40B4-BE49-F238E27FC236}">
                <a16:creationId xmlns:a16="http://schemas.microsoft.com/office/drawing/2014/main" id="{D9D97388-5420-4330-9280-7C02804A5A80}"/>
              </a:ext>
            </a:extLst>
          </p:cNvPr>
          <p:cNvSpPr/>
          <p:nvPr/>
        </p:nvSpPr>
        <p:spPr>
          <a:xfrm>
            <a:off x="5573486" y="4477657"/>
            <a:ext cx="3352800" cy="39914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4F9F14F8-C169-4BB1-B4CA-373855773FC3}"/>
              </a:ext>
            </a:extLst>
          </p:cNvPr>
          <p:cNvCxnSpPr>
            <a:cxnSpLocks/>
          </p:cNvCxnSpPr>
          <p:nvPr/>
        </p:nvCxnSpPr>
        <p:spPr>
          <a:xfrm flipH="1" flipV="1">
            <a:off x="8754325" y="4941733"/>
            <a:ext cx="324361" cy="40088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46CE15-21F7-4669-8B7F-841D6F9E0FD6}"/>
                  </a:ext>
                </a:extLst>
              </p:cNvPr>
              <p:cNvSpPr txBox="1"/>
              <p:nvPr/>
            </p:nvSpPr>
            <p:spPr>
              <a:xfrm>
                <a:off x="7991357" y="5407555"/>
                <a:ext cx="3862019" cy="596253"/>
              </a:xfrm>
              <a:prstGeom prst="rect">
                <a:avLst/>
              </a:prstGeom>
              <a:noFill/>
            </p:spPr>
            <p:txBody>
              <a:bodyPr wrap="none" rtlCol="0">
                <a:spAutoFit/>
              </a:bodyPr>
              <a:lstStyle/>
              <a:p>
                <a:pPr algn="l"/>
                <a14:m>
                  <m:oMath xmlns:m="http://schemas.openxmlformats.org/officeDocument/2006/math">
                    <m:sSup>
                      <m:sSupPr>
                        <m:ctrlPr>
                          <a:rPr lang="en-US" b="0" i="1" smtClean="0">
                            <a:latin typeface="Cambria Math" panose="02040503050406030204" pitchFamily="18" charset="0"/>
                            <a:ea typeface="#9Slide02 Noi dung dai" panose="02000000000000000000" pitchFamily="2" charset="0"/>
                          </a:rPr>
                        </m:ctrlPr>
                      </m:sSupPr>
                      <m:e>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𝑥</m:t>
                        </m:r>
                      </m:e>
                      <m:sup>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𝑖</m:t>
                        </m:r>
                        <m:r>
                          <a:rPr lang="en-US" b="0" i="1" smtClean="0">
                            <a:latin typeface="Cambria Math" panose="02040503050406030204" pitchFamily="18" charset="0"/>
                            <a:ea typeface="#9Slide02 Noi dung dai" panose="02000000000000000000" pitchFamily="2" charset="0"/>
                          </a:rPr>
                          <m:t>)</m:t>
                        </m:r>
                      </m:sup>
                    </m:sSup>
                    <m:r>
                      <a:rPr lang="en-US" b="0" i="1" smtClean="0">
                        <a:latin typeface="Cambria Math" panose="02040503050406030204" pitchFamily="18" charset="0"/>
                        <a:ea typeface="#9Slide02 Noi dung dai" panose="02000000000000000000" pitchFamily="2" charset="0"/>
                      </a:rPr>
                      <m:t>, </m:t>
                    </m:r>
                    <m:sSup>
                      <m:sSupPr>
                        <m:ctrlPr>
                          <a:rPr lang="en-US" b="0" i="1" smtClean="0">
                            <a:latin typeface="Cambria Math" panose="02040503050406030204" pitchFamily="18" charset="0"/>
                            <a:ea typeface="#9Slide02 Noi dung dai" panose="02000000000000000000" pitchFamily="2" charset="0"/>
                          </a:rPr>
                        </m:ctrlPr>
                      </m:sSupPr>
                      <m:e>
                        <m:r>
                          <a:rPr lang="en-US" b="0" i="1" smtClean="0">
                            <a:latin typeface="Cambria Math" panose="02040503050406030204" pitchFamily="18" charset="0"/>
                            <a:ea typeface="#9Slide02 Noi dung dai" panose="02000000000000000000" pitchFamily="2" charset="0"/>
                          </a:rPr>
                          <m:t>𝑦</m:t>
                        </m:r>
                      </m:e>
                      <m:sup>
                        <m:r>
                          <a:rPr lang="en-US" b="0" i="1" smtClean="0">
                            <a:latin typeface="Cambria Math" panose="02040503050406030204" pitchFamily="18" charset="0"/>
                            <a:ea typeface="#9Slide02 Noi dung dai" panose="02000000000000000000" pitchFamily="2" charset="0"/>
                          </a:rPr>
                          <m:t>(</m:t>
                        </m:r>
                        <m:r>
                          <a:rPr lang="en-US" b="0" i="1" smtClean="0">
                            <a:latin typeface="Cambria Math" panose="02040503050406030204" pitchFamily="18" charset="0"/>
                            <a:ea typeface="#9Slide02 Noi dung dai" panose="02000000000000000000" pitchFamily="2" charset="0"/>
                          </a:rPr>
                          <m:t>𝑖</m:t>
                        </m:r>
                        <m:r>
                          <a:rPr lang="en-US" b="0" i="1" smtClean="0">
                            <a:latin typeface="Cambria Math" panose="02040503050406030204" pitchFamily="18" charset="0"/>
                            <a:ea typeface="#9Slide02 Noi dung dai" panose="02000000000000000000" pitchFamily="2" charset="0"/>
                          </a:rPr>
                          <m:t>)</m:t>
                        </m:r>
                      </m:sup>
                    </m:sSup>
                    <m:r>
                      <a:rPr lang="en-US" b="0" i="1" smtClean="0">
                        <a:latin typeface="Cambria Math" panose="02040503050406030204" pitchFamily="18" charset="0"/>
                        <a:ea typeface="#9Slide02 Noi dung dai" panose="02000000000000000000" pitchFamily="2" charset="0"/>
                      </a:rPr>
                      <m:t>)</m:t>
                    </m:r>
                    <m:r>
                      <a:rPr lang="en-US" b="0" i="0" smtClean="0">
                        <a:latin typeface="Cambria Math" panose="02040503050406030204" pitchFamily="18" charset="0"/>
                        <a:ea typeface="#9Slide02 Noi dung dai" panose="02000000000000000000" pitchFamily="2" charset="0"/>
                      </a:rPr>
                      <m:t>:</m:t>
                    </m:r>
                  </m:oMath>
                </a14:m>
                <a:r>
                  <a:rPr lang="en-US">
                    <a:latin typeface="#9Slide02 Noi dung dai" panose="02000000000000000000" pitchFamily="2" charset="0"/>
                    <a:ea typeface="#9Slide02 Noi dung dai" panose="02000000000000000000" pitchFamily="2" charset="0"/>
                  </a:rPr>
                  <a:t> cặp input và kết quả thứ i</a:t>
                </a:r>
              </a:p>
              <a:p>
                <a:pPr algn="ctr"/>
                <a:r>
                  <a:rPr lang="en-US" sz="1400" i="1">
                    <a:latin typeface="#9Slide02 Noi dung dai" panose="02000000000000000000" pitchFamily="2" charset="0"/>
                    <a:ea typeface="#9Slide02 Noi dung dai" panose="02000000000000000000" pitchFamily="2" charset="0"/>
                  </a:rPr>
                  <a:t>(cặp dữ liệu train)</a:t>
                </a:r>
              </a:p>
            </p:txBody>
          </p:sp>
        </mc:Choice>
        <mc:Fallback xmlns="">
          <p:sp>
            <p:nvSpPr>
              <p:cNvPr id="35" name="TextBox 34">
                <a:extLst>
                  <a:ext uri="{FF2B5EF4-FFF2-40B4-BE49-F238E27FC236}">
                    <a16:creationId xmlns:a16="http://schemas.microsoft.com/office/drawing/2014/main" id="{9346CE15-21F7-4669-8B7F-841D6F9E0FD6}"/>
                  </a:ext>
                </a:extLst>
              </p:cNvPr>
              <p:cNvSpPr txBox="1">
                <a:spLocks noRot="1" noChangeAspect="1" noMove="1" noResize="1" noEditPoints="1" noAdjustHandles="1" noChangeArrowheads="1" noChangeShapeType="1" noTextEdit="1"/>
              </p:cNvSpPr>
              <p:nvPr/>
            </p:nvSpPr>
            <p:spPr>
              <a:xfrm>
                <a:off x="7991357" y="5407555"/>
                <a:ext cx="3862019" cy="596253"/>
              </a:xfrm>
              <a:prstGeom prst="rect">
                <a:avLst/>
              </a:prstGeom>
              <a:blipFill>
                <a:blip r:embed="rId3"/>
                <a:stretch>
                  <a:fillRect l="-474" t="-2041" r="-316" b="-10204"/>
                </a:stretch>
              </a:blipFill>
            </p:spPr>
            <p:txBody>
              <a:bodyPr/>
              <a:lstStyle/>
              <a:p>
                <a:r>
                  <a:rPr lang="en-US">
                    <a:noFill/>
                  </a:rPr>
                  <a:t> </a:t>
                </a:r>
              </a:p>
            </p:txBody>
          </p:sp>
        </mc:Fallback>
      </mc:AlternateContent>
    </p:spTree>
    <p:extLst>
      <p:ext uri="{BB962C8B-B14F-4D97-AF65-F5344CB8AC3E}">
        <p14:creationId xmlns:p14="http://schemas.microsoft.com/office/powerpoint/2010/main" val="3458341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1853392"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Linear Regression</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515378"/>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Mô hình chung</a:t>
            </a:r>
          </a:p>
        </p:txBody>
      </p:sp>
      <p:grpSp>
        <p:nvGrpSpPr>
          <p:cNvPr id="47" name="Group 46">
            <a:extLst>
              <a:ext uri="{FF2B5EF4-FFF2-40B4-BE49-F238E27FC236}">
                <a16:creationId xmlns:a16="http://schemas.microsoft.com/office/drawing/2014/main" id="{91181733-2005-4B80-97ED-D34AA5E7E89B}"/>
              </a:ext>
            </a:extLst>
          </p:cNvPr>
          <p:cNvGrpSpPr/>
          <p:nvPr/>
        </p:nvGrpSpPr>
        <p:grpSpPr>
          <a:xfrm>
            <a:off x="2422815" y="1862764"/>
            <a:ext cx="7480727" cy="3393849"/>
            <a:chOff x="2349073" y="1905413"/>
            <a:chExt cx="7965682" cy="3613863"/>
          </a:xfrm>
        </p:grpSpPr>
        <p:grpSp>
          <p:nvGrpSpPr>
            <p:cNvPr id="11" name="Group 10">
              <a:extLst>
                <a:ext uri="{FF2B5EF4-FFF2-40B4-BE49-F238E27FC236}">
                  <a16:creationId xmlns:a16="http://schemas.microsoft.com/office/drawing/2014/main" id="{748BF151-983D-4454-A544-82B1D3C6944C}"/>
                </a:ext>
              </a:extLst>
            </p:cNvPr>
            <p:cNvGrpSpPr/>
            <p:nvPr/>
          </p:nvGrpSpPr>
          <p:grpSpPr>
            <a:xfrm>
              <a:off x="5307676" y="1905413"/>
              <a:ext cx="2418735" cy="648929"/>
              <a:chOff x="4896465" y="2352368"/>
              <a:chExt cx="2418735" cy="648929"/>
            </a:xfrm>
          </p:grpSpPr>
          <p:sp>
            <p:nvSpPr>
              <p:cNvPr id="5" name="TextBox 4">
                <a:extLst>
                  <a:ext uri="{FF2B5EF4-FFF2-40B4-BE49-F238E27FC236}">
                    <a16:creationId xmlns:a16="http://schemas.microsoft.com/office/drawing/2014/main" id="{3EE02EA3-FD62-48F5-8E03-750122AB1076}"/>
                  </a:ext>
                </a:extLst>
              </p:cNvPr>
              <p:cNvSpPr txBox="1"/>
              <p:nvPr/>
            </p:nvSpPr>
            <p:spPr>
              <a:xfrm>
                <a:off x="5368413" y="2499852"/>
                <a:ext cx="1412566"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Training Set</a:t>
                </a:r>
              </a:p>
            </p:txBody>
          </p:sp>
          <p:sp>
            <p:nvSpPr>
              <p:cNvPr id="10" name="Rectangle: Rounded Corners 9">
                <a:extLst>
                  <a:ext uri="{FF2B5EF4-FFF2-40B4-BE49-F238E27FC236}">
                    <a16:creationId xmlns:a16="http://schemas.microsoft.com/office/drawing/2014/main" id="{AE8A30CF-8885-48EA-873B-724783D9AAE3}"/>
                  </a:ext>
                </a:extLst>
              </p:cNvPr>
              <p:cNvSpPr/>
              <p:nvPr/>
            </p:nvSpPr>
            <p:spPr>
              <a:xfrm>
                <a:off x="4896465" y="2352368"/>
                <a:ext cx="2418735" cy="648929"/>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86504BD-A16C-425B-897A-EF78975C83F8}"/>
                </a:ext>
              </a:extLst>
            </p:cNvPr>
            <p:cNvGrpSpPr/>
            <p:nvPr/>
          </p:nvGrpSpPr>
          <p:grpSpPr>
            <a:xfrm>
              <a:off x="4972149" y="3328633"/>
              <a:ext cx="3089787" cy="648929"/>
              <a:chOff x="4800600" y="3520362"/>
              <a:chExt cx="3089787" cy="648929"/>
            </a:xfrm>
          </p:grpSpPr>
          <p:sp>
            <p:nvSpPr>
              <p:cNvPr id="22" name="TextBox 21">
                <a:extLst>
                  <a:ext uri="{FF2B5EF4-FFF2-40B4-BE49-F238E27FC236}">
                    <a16:creationId xmlns:a16="http://schemas.microsoft.com/office/drawing/2014/main" id="{AC37746F-CF83-4CC5-8DA7-472FE18A3B38}"/>
                  </a:ext>
                </a:extLst>
              </p:cNvPr>
              <p:cNvSpPr txBox="1"/>
              <p:nvPr/>
            </p:nvSpPr>
            <p:spPr>
              <a:xfrm>
                <a:off x="5276931" y="3660160"/>
                <a:ext cx="2137124"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Learning Algorithm</a:t>
                </a:r>
              </a:p>
            </p:txBody>
          </p:sp>
          <p:sp>
            <p:nvSpPr>
              <p:cNvPr id="25" name="Rectangle: Rounded Corners 24">
                <a:extLst>
                  <a:ext uri="{FF2B5EF4-FFF2-40B4-BE49-F238E27FC236}">
                    <a16:creationId xmlns:a16="http://schemas.microsoft.com/office/drawing/2014/main" id="{ECB423E9-5535-4D78-9687-8C1B872B2A79}"/>
                  </a:ext>
                </a:extLst>
              </p:cNvPr>
              <p:cNvSpPr/>
              <p:nvPr/>
            </p:nvSpPr>
            <p:spPr>
              <a:xfrm>
                <a:off x="4800600" y="3520362"/>
                <a:ext cx="3089787" cy="648929"/>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73EFBE1-47AC-4680-A1DC-1EC83176ADAA}"/>
                </a:ext>
              </a:extLst>
            </p:cNvPr>
            <p:cNvGrpSpPr/>
            <p:nvPr/>
          </p:nvGrpSpPr>
          <p:grpSpPr>
            <a:xfrm>
              <a:off x="5954759" y="4856258"/>
              <a:ext cx="1124566" cy="648929"/>
              <a:chOff x="4465074" y="4981049"/>
              <a:chExt cx="1124566" cy="648929"/>
            </a:xfrm>
          </p:grpSpPr>
          <p:sp>
            <p:nvSpPr>
              <p:cNvPr id="28" name="TextBox 27">
                <a:extLst>
                  <a:ext uri="{FF2B5EF4-FFF2-40B4-BE49-F238E27FC236}">
                    <a16:creationId xmlns:a16="http://schemas.microsoft.com/office/drawing/2014/main" id="{C962D30F-2AB8-4EC4-A030-0578A8000E02}"/>
                  </a:ext>
                </a:extLst>
              </p:cNvPr>
              <p:cNvSpPr txBox="1"/>
              <p:nvPr/>
            </p:nvSpPr>
            <p:spPr>
              <a:xfrm>
                <a:off x="4864492" y="5105458"/>
                <a:ext cx="325730" cy="400110"/>
              </a:xfrm>
              <a:prstGeom prst="rect">
                <a:avLst/>
              </a:prstGeom>
              <a:noFill/>
            </p:spPr>
            <p:txBody>
              <a:bodyPr wrap="none" rtlCol="0">
                <a:spAutoFit/>
              </a:bodyPr>
              <a:lstStyle/>
              <a:p>
                <a:pPr algn="l"/>
                <a:r>
                  <a:rPr lang="en-US" sz="2000">
                    <a:latin typeface="#9Slide02 Noi dung dai" panose="02000000000000000000" pitchFamily="2" charset="0"/>
                    <a:ea typeface="#9Slide02 Noi dung dai" panose="02000000000000000000" pitchFamily="2" charset="0"/>
                  </a:rPr>
                  <a:t>h</a:t>
                </a:r>
              </a:p>
            </p:txBody>
          </p:sp>
          <p:sp>
            <p:nvSpPr>
              <p:cNvPr id="29" name="Rectangle: Rounded Corners 28">
                <a:extLst>
                  <a:ext uri="{FF2B5EF4-FFF2-40B4-BE49-F238E27FC236}">
                    <a16:creationId xmlns:a16="http://schemas.microsoft.com/office/drawing/2014/main" id="{D515E020-636B-41A6-9600-2ACE412EAFD7}"/>
                  </a:ext>
                </a:extLst>
              </p:cNvPr>
              <p:cNvSpPr/>
              <p:nvPr/>
            </p:nvSpPr>
            <p:spPr>
              <a:xfrm>
                <a:off x="4465074" y="4981049"/>
                <a:ext cx="1124566" cy="648929"/>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53A92E91-CEF3-4945-BC85-11F7081D6EAC}"/>
                </a:ext>
              </a:extLst>
            </p:cNvPr>
            <p:cNvSpPr txBox="1"/>
            <p:nvPr/>
          </p:nvSpPr>
          <p:spPr>
            <a:xfrm>
              <a:off x="2349073" y="5011445"/>
              <a:ext cx="1564852" cy="369332"/>
            </a:xfrm>
            <a:prstGeom prst="rect">
              <a:avLst/>
            </a:prstGeom>
            <a:noFill/>
          </p:spPr>
          <p:txBody>
            <a:bodyPr wrap="none" rtlCol="0">
              <a:spAutoFit/>
            </a:bodyPr>
            <a:lstStyle/>
            <a:p>
              <a:pPr algn="l"/>
              <a:r>
                <a:rPr lang="en-US">
                  <a:latin typeface="#9Slide02 Noi dung dai" panose="02000000000000000000" pitchFamily="2" charset="0"/>
                  <a:ea typeface="#9Slide02 Noi dung dai" panose="02000000000000000000" pitchFamily="2" charset="0"/>
                </a:rPr>
                <a:t>Size of house</a:t>
              </a:r>
            </a:p>
          </p:txBody>
        </p:sp>
        <p:sp>
          <p:nvSpPr>
            <p:cNvPr id="33" name="TextBox 32">
              <a:extLst>
                <a:ext uri="{FF2B5EF4-FFF2-40B4-BE49-F238E27FC236}">
                  <a16:creationId xmlns:a16="http://schemas.microsoft.com/office/drawing/2014/main" id="{893CC975-7868-40BD-9084-4DB3126B177B}"/>
                </a:ext>
              </a:extLst>
            </p:cNvPr>
            <p:cNvSpPr txBox="1"/>
            <p:nvPr/>
          </p:nvSpPr>
          <p:spPr>
            <a:xfrm>
              <a:off x="8963727" y="4872945"/>
              <a:ext cx="1351028" cy="646331"/>
            </a:xfrm>
            <a:prstGeom prst="rect">
              <a:avLst/>
            </a:prstGeom>
            <a:noFill/>
          </p:spPr>
          <p:txBody>
            <a:bodyPr wrap="square" rtlCol="0">
              <a:spAutoFit/>
            </a:bodyPr>
            <a:lstStyle/>
            <a:p>
              <a:pPr algn="ctr"/>
              <a:r>
                <a:rPr lang="en-US">
                  <a:latin typeface="#9Slide02 Noi dung dai" panose="02000000000000000000" pitchFamily="2" charset="0"/>
                  <a:ea typeface="#9Slide02 Noi dung dai" panose="02000000000000000000" pitchFamily="2" charset="0"/>
                </a:rPr>
                <a:t>Estimated price</a:t>
              </a:r>
            </a:p>
          </p:txBody>
        </p:sp>
        <p:cxnSp>
          <p:nvCxnSpPr>
            <p:cNvPr id="17" name="Straight Arrow Connector 16">
              <a:extLst>
                <a:ext uri="{FF2B5EF4-FFF2-40B4-BE49-F238E27FC236}">
                  <a16:creationId xmlns:a16="http://schemas.microsoft.com/office/drawing/2014/main" id="{BF071969-A4F5-4A3E-AEE9-02F33FE57725}"/>
                </a:ext>
              </a:extLst>
            </p:cNvPr>
            <p:cNvCxnSpPr>
              <a:stCxn id="10" idx="2"/>
              <a:endCxn id="25" idx="0"/>
            </p:cNvCxnSpPr>
            <p:nvPr/>
          </p:nvCxnSpPr>
          <p:spPr>
            <a:xfrm flipH="1">
              <a:off x="6517043" y="2554342"/>
              <a:ext cx="1" cy="77429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94F5D1-8A18-4493-80B5-058E0CAD559A}"/>
                </a:ext>
              </a:extLst>
            </p:cNvPr>
            <p:cNvCxnSpPr>
              <a:cxnSpLocks/>
              <a:stCxn id="25" idx="2"/>
              <a:endCxn id="29" idx="0"/>
            </p:cNvCxnSpPr>
            <p:nvPr/>
          </p:nvCxnSpPr>
          <p:spPr>
            <a:xfrm flipH="1">
              <a:off x="6517042" y="3977562"/>
              <a:ext cx="1" cy="878696"/>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A1ACCA-9565-4DC0-8E58-89C20922652D}"/>
                </a:ext>
              </a:extLst>
            </p:cNvPr>
            <p:cNvCxnSpPr/>
            <p:nvPr/>
          </p:nvCxnSpPr>
          <p:spPr>
            <a:xfrm>
              <a:off x="4157302" y="5196110"/>
              <a:ext cx="1452716"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E3410E0-7B63-402E-8DCE-4CF4B1FCE1D9}"/>
                </a:ext>
              </a:extLst>
            </p:cNvPr>
            <p:cNvCxnSpPr/>
            <p:nvPr/>
          </p:nvCxnSpPr>
          <p:spPr>
            <a:xfrm>
              <a:off x="7401947" y="5196110"/>
              <a:ext cx="1452716"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B908802-7441-4B9A-AE44-EDB117BC1E91}"/>
                  </a:ext>
                </a:extLst>
              </p:cNvPr>
              <p:cNvSpPr txBox="1"/>
              <p:nvPr/>
            </p:nvSpPr>
            <p:spPr>
              <a:xfrm>
                <a:off x="1672062" y="6011685"/>
                <a:ext cx="5193025" cy="369332"/>
              </a:xfrm>
              <a:prstGeom prst="rect">
                <a:avLst/>
              </a:prstGeom>
              <a:noFill/>
            </p:spPr>
            <p:txBody>
              <a:bodyPr wrap="none" lIns="0" tIns="0" rIns="0" bIns="0" rtlCol="0">
                <a:spAutoFit/>
              </a:bodyPr>
              <a:lstStyle/>
              <a:p>
                <a:pPr algn="l"/>
                <a14:m>
                  <m:oMath xmlns:m="http://schemas.openxmlformats.org/officeDocument/2006/math">
                    <m:r>
                      <a:rPr lang="en-US" sz="2400" b="0" i="1" smtClean="0">
                        <a:solidFill>
                          <a:srgbClr val="C00000"/>
                        </a:solidFill>
                        <a:latin typeface="Cambria Math" panose="02040503050406030204" pitchFamily="18" charset="0"/>
                        <a:ea typeface="#9Slide02 Noi dung dai" panose="02000000000000000000" pitchFamily="2" charset="0"/>
                      </a:rPr>
                      <m:t>h</m:t>
                    </m:r>
                    <m:d>
                      <m:dPr>
                        <m:ctrlPr>
                          <a:rPr lang="en-US" sz="2400" b="0" i="1" smtClean="0">
                            <a:solidFill>
                              <a:srgbClr val="C00000"/>
                            </a:solidFill>
                            <a:latin typeface="Cambria Math" panose="02040503050406030204" pitchFamily="18" charset="0"/>
                            <a:ea typeface="#9Slide02 Noi dung dai" panose="02000000000000000000" pitchFamily="2" charset="0"/>
                          </a:rPr>
                        </m:ctrlPr>
                      </m:dPr>
                      <m:e>
                        <m:r>
                          <a:rPr lang="en-US" sz="2400" b="0" i="1" smtClean="0">
                            <a:solidFill>
                              <a:srgbClr val="C00000"/>
                            </a:solidFill>
                            <a:latin typeface="Cambria Math" panose="02040503050406030204" pitchFamily="18" charset="0"/>
                            <a:ea typeface="#9Slide02 Noi dung dai" panose="02000000000000000000" pitchFamily="2" charset="0"/>
                          </a:rPr>
                          <m:t>𝑥</m:t>
                        </m:r>
                      </m:e>
                    </m:d>
                    <m:r>
                      <a:rPr lang="en-US" sz="2400" b="0" i="1" smtClean="0">
                        <a:solidFill>
                          <a:srgbClr val="C00000"/>
                        </a:solidFill>
                        <a:latin typeface="Cambria Math" panose="02040503050406030204" pitchFamily="18" charset="0"/>
                        <a:ea typeface="#9Slide02 Noi dung dai" panose="02000000000000000000" pitchFamily="2" charset="0"/>
                      </a:rPr>
                      <m:t>=</m:t>
                    </m:r>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𝑤</m:t>
                        </m:r>
                      </m:e>
                      <m:sub>
                        <m:r>
                          <a:rPr lang="en-US" sz="2400" b="0" i="1" smtClean="0">
                            <a:solidFill>
                              <a:srgbClr val="C00000"/>
                            </a:solidFill>
                            <a:latin typeface="Cambria Math" panose="02040503050406030204" pitchFamily="18" charset="0"/>
                            <a:ea typeface="#9Slide02 Noi dung dai" panose="02000000000000000000" pitchFamily="2" charset="0"/>
                          </a:rPr>
                          <m:t>0</m:t>
                        </m:r>
                      </m:sub>
                    </m:sSub>
                    <m:r>
                      <a:rPr lang="en-US" sz="2400" b="0" i="1" smtClean="0">
                        <a:solidFill>
                          <a:srgbClr val="C00000"/>
                        </a:solidFill>
                        <a:latin typeface="Cambria Math" panose="02040503050406030204" pitchFamily="18" charset="0"/>
                        <a:ea typeface="#9Slide02 Noi dung dai" panose="02000000000000000000" pitchFamily="2" charset="0"/>
                      </a:rPr>
                      <m:t>+</m:t>
                    </m:r>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𝑤</m:t>
                        </m:r>
                      </m:e>
                      <m:sub>
                        <m:r>
                          <a:rPr lang="en-US" sz="2400" b="0" i="1" smtClean="0">
                            <a:solidFill>
                              <a:srgbClr val="C00000"/>
                            </a:solidFill>
                            <a:latin typeface="Cambria Math" panose="02040503050406030204" pitchFamily="18" charset="0"/>
                            <a:ea typeface="#9Slide02 Noi dung dai" panose="02000000000000000000" pitchFamily="2" charset="0"/>
                          </a:rPr>
                          <m:t>1</m:t>
                        </m:r>
                      </m:sub>
                    </m:sSub>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𝑥</m:t>
                        </m:r>
                      </m:e>
                      <m:sub>
                        <m:r>
                          <a:rPr lang="en-US" sz="2400" b="0" i="1" smtClean="0">
                            <a:solidFill>
                              <a:srgbClr val="C00000"/>
                            </a:solidFill>
                            <a:latin typeface="Cambria Math" panose="02040503050406030204" pitchFamily="18" charset="0"/>
                            <a:ea typeface="#9Slide02 Noi dung dai" panose="02000000000000000000" pitchFamily="2" charset="0"/>
                          </a:rPr>
                          <m:t>1</m:t>
                        </m:r>
                      </m:sub>
                    </m:sSub>
                    <m:r>
                      <a:rPr lang="en-US" sz="2400" b="0" i="1" smtClean="0">
                        <a:solidFill>
                          <a:srgbClr val="C00000"/>
                        </a:solidFill>
                        <a:latin typeface="Cambria Math" panose="02040503050406030204" pitchFamily="18" charset="0"/>
                        <a:ea typeface="#9Slide02 Noi dung dai" panose="02000000000000000000" pitchFamily="2" charset="0"/>
                      </a:rPr>
                      <m:t>+</m:t>
                    </m:r>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𝑤</m:t>
                        </m:r>
                      </m:e>
                      <m:sub>
                        <m:r>
                          <a:rPr lang="en-US" sz="2400" b="0" i="1" smtClean="0">
                            <a:solidFill>
                              <a:srgbClr val="C00000"/>
                            </a:solidFill>
                            <a:latin typeface="Cambria Math" panose="02040503050406030204" pitchFamily="18" charset="0"/>
                            <a:ea typeface="#9Slide02 Noi dung dai" panose="02000000000000000000" pitchFamily="2" charset="0"/>
                          </a:rPr>
                          <m:t>2</m:t>
                        </m:r>
                      </m:sub>
                    </m:sSub>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𝑥</m:t>
                        </m:r>
                      </m:e>
                      <m:sub>
                        <m:r>
                          <a:rPr lang="en-US" sz="2400" b="0" i="1" smtClean="0">
                            <a:solidFill>
                              <a:srgbClr val="C00000"/>
                            </a:solidFill>
                            <a:latin typeface="Cambria Math" panose="02040503050406030204" pitchFamily="18" charset="0"/>
                            <a:ea typeface="#9Slide02 Noi dung dai" panose="02000000000000000000" pitchFamily="2" charset="0"/>
                          </a:rPr>
                          <m:t>2</m:t>
                        </m:r>
                      </m:sub>
                    </m:sSub>
                    <m:r>
                      <a:rPr lang="en-US" sz="2400" b="0" i="1" smtClean="0">
                        <a:solidFill>
                          <a:srgbClr val="C00000"/>
                        </a:solidFill>
                        <a:latin typeface="Cambria Math" panose="02040503050406030204" pitchFamily="18" charset="0"/>
                        <a:ea typeface="#9Slide02 Noi dung dai" panose="02000000000000000000" pitchFamily="2" charset="0"/>
                      </a:rPr>
                      <m:t>+ …+</m:t>
                    </m:r>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𝑤</m:t>
                        </m:r>
                      </m:e>
                      <m:sub>
                        <m:r>
                          <a:rPr lang="en-US" sz="2400" b="0" i="1" smtClean="0">
                            <a:solidFill>
                              <a:srgbClr val="C00000"/>
                            </a:solidFill>
                            <a:latin typeface="Cambria Math" panose="02040503050406030204" pitchFamily="18" charset="0"/>
                            <a:ea typeface="#9Slide02 Noi dung dai" panose="02000000000000000000" pitchFamily="2" charset="0"/>
                          </a:rPr>
                          <m:t>𝑛</m:t>
                        </m:r>
                      </m:sub>
                    </m:sSub>
                    <m:sSub>
                      <m:sSubPr>
                        <m:ctrlPr>
                          <a:rPr lang="en-US" sz="2400" b="0" i="1" smtClean="0">
                            <a:solidFill>
                              <a:srgbClr val="C00000"/>
                            </a:solidFill>
                            <a:latin typeface="Cambria Math" panose="02040503050406030204" pitchFamily="18" charset="0"/>
                            <a:ea typeface="#9Slide02 Noi dung dai" panose="02000000000000000000" pitchFamily="2" charset="0"/>
                          </a:rPr>
                        </m:ctrlPr>
                      </m:sSubPr>
                      <m:e>
                        <m:r>
                          <a:rPr lang="en-US" sz="2400" b="0" i="1" smtClean="0">
                            <a:solidFill>
                              <a:srgbClr val="C00000"/>
                            </a:solidFill>
                            <a:latin typeface="Cambria Math" panose="02040503050406030204" pitchFamily="18" charset="0"/>
                            <a:ea typeface="#9Slide02 Noi dung dai" panose="02000000000000000000" pitchFamily="2" charset="0"/>
                          </a:rPr>
                          <m:t>𝑥</m:t>
                        </m:r>
                      </m:e>
                      <m:sub>
                        <m:r>
                          <a:rPr lang="en-US" sz="2400" b="0" i="1" smtClean="0">
                            <a:solidFill>
                              <a:srgbClr val="C00000"/>
                            </a:solidFill>
                            <a:latin typeface="Cambria Math" panose="02040503050406030204" pitchFamily="18" charset="0"/>
                            <a:ea typeface="#9Slide02 Noi dung dai" panose="02000000000000000000" pitchFamily="2" charset="0"/>
                          </a:rPr>
                          <m:t>𝑛</m:t>
                        </m:r>
                      </m:sub>
                    </m:sSub>
                  </m:oMath>
                </a14:m>
                <a:r>
                  <a:rPr lang="en-US" sz="2400">
                    <a:solidFill>
                      <a:srgbClr val="C00000"/>
                    </a:solidFill>
                    <a:latin typeface="#9Slide02 Noi dung dai" panose="02000000000000000000" pitchFamily="2" charset="0"/>
                    <a:ea typeface="#9Slide02 Noi dung dai" panose="02000000000000000000" pitchFamily="2" charset="0"/>
                  </a:rPr>
                  <a:t> </a:t>
                </a:r>
              </a:p>
            </p:txBody>
          </p:sp>
        </mc:Choice>
        <mc:Fallback xmlns="">
          <p:sp>
            <p:nvSpPr>
              <p:cNvPr id="41" name="TextBox 40">
                <a:extLst>
                  <a:ext uri="{FF2B5EF4-FFF2-40B4-BE49-F238E27FC236}">
                    <a16:creationId xmlns:a16="http://schemas.microsoft.com/office/drawing/2014/main" id="{BB908802-7441-4B9A-AE44-EDB117BC1E91}"/>
                  </a:ext>
                </a:extLst>
              </p:cNvPr>
              <p:cNvSpPr txBox="1">
                <a:spLocks noRot="1" noChangeAspect="1" noMove="1" noResize="1" noEditPoints="1" noAdjustHandles="1" noChangeArrowheads="1" noChangeShapeType="1" noTextEdit="1"/>
              </p:cNvSpPr>
              <p:nvPr/>
            </p:nvSpPr>
            <p:spPr>
              <a:xfrm>
                <a:off x="1672062" y="6011685"/>
                <a:ext cx="5193025" cy="369332"/>
              </a:xfrm>
              <a:prstGeom prst="rect">
                <a:avLst/>
              </a:prstGeom>
              <a:blipFill>
                <a:blip r:embed="rId2"/>
                <a:stretch>
                  <a:fillRect l="-2113" b="-14754"/>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72526082-042C-4365-8F4E-F514AAEA0D80}"/>
              </a:ext>
            </a:extLst>
          </p:cNvPr>
          <p:cNvSpPr/>
          <p:nvPr/>
        </p:nvSpPr>
        <p:spPr>
          <a:xfrm>
            <a:off x="3338977" y="5951913"/>
            <a:ext cx="386442" cy="58189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44" name="Rectangle 43">
            <a:extLst>
              <a:ext uri="{FF2B5EF4-FFF2-40B4-BE49-F238E27FC236}">
                <a16:creationId xmlns:a16="http://schemas.microsoft.com/office/drawing/2014/main" id="{E0CE8460-6700-4369-BBBA-C7862CCAD11F}"/>
              </a:ext>
            </a:extLst>
          </p:cNvPr>
          <p:cNvSpPr/>
          <p:nvPr/>
        </p:nvSpPr>
        <p:spPr>
          <a:xfrm>
            <a:off x="2647734" y="5951913"/>
            <a:ext cx="386442" cy="58189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45" name="Rectangle 44">
            <a:extLst>
              <a:ext uri="{FF2B5EF4-FFF2-40B4-BE49-F238E27FC236}">
                <a16:creationId xmlns:a16="http://schemas.microsoft.com/office/drawing/2014/main" id="{F3D12480-DC5F-410F-B936-EDB0B203C6D8}"/>
              </a:ext>
            </a:extLst>
          </p:cNvPr>
          <p:cNvSpPr/>
          <p:nvPr/>
        </p:nvSpPr>
        <p:spPr>
          <a:xfrm>
            <a:off x="4379452" y="5951913"/>
            <a:ext cx="386442" cy="58189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46" name="Rectangle 45">
            <a:extLst>
              <a:ext uri="{FF2B5EF4-FFF2-40B4-BE49-F238E27FC236}">
                <a16:creationId xmlns:a16="http://schemas.microsoft.com/office/drawing/2014/main" id="{FD3E5BA7-E5A7-428A-B6E2-8A10F3D3F6CE}"/>
              </a:ext>
            </a:extLst>
          </p:cNvPr>
          <p:cNvSpPr/>
          <p:nvPr/>
        </p:nvSpPr>
        <p:spPr>
          <a:xfrm>
            <a:off x="6023194" y="5951913"/>
            <a:ext cx="386442" cy="58189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0" name="TextBox 49">
            <a:extLst>
              <a:ext uri="{FF2B5EF4-FFF2-40B4-BE49-F238E27FC236}">
                <a16:creationId xmlns:a16="http://schemas.microsoft.com/office/drawing/2014/main" id="{17DFB8F3-4AD4-4C9F-AFC8-47C84E572AF3}"/>
              </a:ext>
            </a:extLst>
          </p:cNvPr>
          <p:cNvSpPr txBox="1"/>
          <p:nvPr/>
        </p:nvSpPr>
        <p:spPr>
          <a:xfrm>
            <a:off x="7581208" y="6031643"/>
            <a:ext cx="1361270" cy="369332"/>
          </a:xfrm>
          <a:prstGeom prst="rect">
            <a:avLst/>
          </a:prstGeom>
          <a:noFill/>
        </p:spPr>
        <p:txBody>
          <a:bodyPr wrap="none" rtlCol="0">
            <a:spAutoFit/>
          </a:bodyPr>
          <a:lstStyle/>
          <a:p>
            <a:pPr algn="l"/>
            <a:r>
              <a:rPr lang="en-US" b="1">
                <a:solidFill>
                  <a:srgbClr val="002060"/>
                </a:solidFill>
                <a:latin typeface="#9Slide02 Noi dung dai" panose="02000000000000000000" pitchFamily="2" charset="0"/>
                <a:ea typeface="#9Slide02 Noi dung dai" panose="02000000000000000000" pitchFamily="2" charset="0"/>
              </a:rPr>
              <a:t>parameters</a:t>
            </a:r>
          </a:p>
        </p:txBody>
      </p:sp>
    </p:spTree>
    <p:extLst>
      <p:ext uri="{BB962C8B-B14F-4D97-AF65-F5344CB8AC3E}">
        <p14:creationId xmlns:p14="http://schemas.microsoft.com/office/powerpoint/2010/main" val="322018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3448380"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MACHINE LEARNING LÀ GÌ?</a:t>
            </a:r>
            <a:endParaRPr lang="en-US" sz="2000">
              <a:latin typeface="#9Slide02 Noi dung dai" panose="02000000000000000000" pitchFamily="2" charset="0"/>
              <a:ea typeface="#9Slide02 Noi dung dai" panose="02000000000000000000" pitchFamily="2" charset="0"/>
            </a:endParaRPr>
          </a:p>
        </p:txBody>
      </p:sp>
      <p:sp>
        <p:nvSpPr>
          <p:cNvPr id="9" name="Rectangle 8">
            <a:extLst>
              <a:ext uri="{FF2B5EF4-FFF2-40B4-BE49-F238E27FC236}">
                <a16:creationId xmlns:a16="http://schemas.microsoft.com/office/drawing/2014/main" id="{9D6C39BD-20D8-4BBE-9EDF-628D136ED56F}"/>
              </a:ext>
            </a:extLst>
          </p:cNvPr>
          <p:cNvSpPr/>
          <p:nvPr/>
        </p:nvSpPr>
        <p:spPr>
          <a:xfrm>
            <a:off x="1560521" y="1041397"/>
            <a:ext cx="4432956" cy="4992392"/>
          </a:xfrm>
          <a:prstGeom prst="rect">
            <a:avLst/>
          </a:prstGeom>
        </p:spPr>
        <p:txBody>
          <a:bodyPr wrap="square">
            <a:spAutoFit/>
          </a:bodyPr>
          <a:lstStyle/>
          <a:p>
            <a:pPr algn="just">
              <a:lnSpc>
                <a:spcPct val="200000"/>
              </a:lnSpc>
            </a:pPr>
            <a:r>
              <a:rPr lang="en-US">
                <a:latin typeface="#9Slide02 Noi dung dai" panose="02000000000000000000" pitchFamily="2" charset="0"/>
                <a:ea typeface="#9Slide02 Noi dung dai" panose="02000000000000000000" pitchFamily="2" charset="0"/>
              </a:rPr>
              <a:t>Machine Learning </a:t>
            </a:r>
            <a:r>
              <a:rPr lang="vi-VN">
                <a:latin typeface="#9Slide02 Noi dung dai" panose="02000000000000000000" pitchFamily="2" charset="0"/>
                <a:ea typeface="#9Slide02 Noi dung dai" panose="02000000000000000000" pitchFamily="2" charset="0"/>
              </a:rPr>
              <a:t>là ngành khoa học nghiên cứu cách để máy tính học mà </a:t>
            </a:r>
            <a:r>
              <a:rPr lang="vi-VN" b="1">
                <a:latin typeface="#9Slide02 Noi dung dai" panose="02000000000000000000" pitchFamily="2" charset="0"/>
                <a:ea typeface="#9Slide02 Noi dung dai" panose="02000000000000000000" pitchFamily="2" charset="0"/>
              </a:rPr>
              <a:t>không cần phải lập trình tường minh</a:t>
            </a:r>
            <a:r>
              <a:rPr lang="vi-VN">
                <a:latin typeface="#9Slide02 Noi dung dai" panose="02000000000000000000" pitchFamily="2" charset="0"/>
                <a:ea typeface="#9Slide02 Noi dung dai" panose="02000000000000000000" pitchFamily="2" charset="0"/>
              </a:rPr>
              <a:t>.</a:t>
            </a:r>
          </a:p>
          <a:p>
            <a:pPr marL="285750" indent="-285750" algn="just">
              <a:lnSpc>
                <a:spcPct val="200000"/>
              </a:lnSpc>
              <a:buFont typeface="Wingdings" panose="05000000000000000000" pitchFamily="2" charset="2"/>
              <a:buChar char="§"/>
            </a:pPr>
            <a:r>
              <a:rPr lang="vi-VN">
                <a:latin typeface="#9Slide02 Noi dung dai" panose="02000000000000000000" pitchFamily="2" charset="0"/>
                <a:ea typeface="#9Slide02 Noi dung dai" panose="02000000000000000000" pitchFamily="2" charset="0"/>
              </a:rPr>
              <a:t>Nhận diện mặt người trong ảnh (Auto-Tagging, Face ID).</a:t>
            </a:r>
          </a:p>
          <a:p>
            <a:pPr marL="285750" indent="-285750" algn="just">
              <a:lnSpc>
                <a:spcPct val="200000"/>
              </a:lnSpc>
              <a:buFont typeface="Wingdings" panose="05000000000000000000" pitchFamily="2" charset="2"/>
              <a:buChar char="§"/>
            </a:pPr>
            <a:r>
              <a:rPr lang="vi-VN">
                <a:latin typeface="#9Slide02 Noi dung dai" panose="02000000000000000000" pitchFamily="2" charset="0"/>
                <a:ea typeface="#9Slide02 Noi dung dai" panose="02000000000000000000" pitchFamily="2" charset="0"/>
              </a:rPr>
              <a:t>Công cụ tìm kiếm (Google, Bing)</a:t>
            </a:r>
          </a:p>
          <a:p>
            <a:pPr marL="285750" indent="-285750" algn="just">
              <a:lnSpc>
                <a:spcPct val="200000"/>
              </a:lnSpc>
              <a:buFont typeface="Wingdings" panose="05000000000000000000" pitchFamily="2" charset="2"/>
              <a:buChar char="§"/>
            </a:pPr>
            <a:r>
              <a:rPr lang="vi-VN">
                <a:latin typeface="#9Slide02 Noi dung dai" panose="02000000000000000000" pitchFamily="2" charset="0"/>
                <a:ea typeface="#9Slide02 Noi dung dai" panose="02000000000000000000" pitchFamily="2" charset="0"/>
              </a:rPr>
              <a:t>Trợ lý ảo (Siri, Cortana, Alexa)</a:t>
            </a:r>
          </a:p>
          <a:p>
            <a:pPr marL="285750" indent="-285750" algn="just">
              <a:lnSpc>
                <a:spcPct val="200000"/>
              </a:lnSpc>
              <a:buFont typeface="Wingdings" panose="05000000000000000000" pitchFamily="2" charset="2"/>
              <a:buChar char="§"/>
            </a:pPr>
            <a:r>
              <a:rPr lang="vi-VN">
                <a:latin typeface="#9Slide02 Noi dung dai" panose="02000000000000000000" pitchFamily="2" charset="0"/>
                <a:ea typeface="#9Slide02 Noi dung dai" panose="02000000000000000000" pitchFamily="2" charset="0"/>
              </a:rPr>
              <a:t>Lọc các email spam (Gmail, Outlook)</a:t>
            </a:r>
          </a:p>
          <a:p>
            <a:pPr marL="285750" indent="-285750" algn="just">
              <a:lnSpc>
                <a:spcPct val="200000"/>
              </a:lnSpc>
              <a:buFont typeface="Wingdings" panose="05000000000000000000" pitchFamily="2" charset="2"/>
              <a:buChar char="§"/>
            </a:pPr>
            <a:r>
              <a:rPr lang="vi-VN">
                <a:latin typeface="#9Slide02 Noi dung dai" panose="02000000000000000000" pitchFamily="2" charset="0"/>
                <a:ea typeface="#9Slide02 Noi dung dai" panose="02000000000000000000" pitchFamily="2" charset="0"/>
              </a:rPr>
              <a:t>Gợi ý phim (Netflix)</a:t>
            </a:r>
          </a:p>
        </p:txBody>
      </p:sp>
      <p:pic>
        <p:nvPicPr>
          <p:cNvPr id="10" name="Picture 2">
            <a:extLst>
              <a:ext uri="{FF2B5EF4-FFF2-40B4-BE49-F238E27FC236}">
                <a16:creationId xmlns:a16="http://schemas.microsoft.com/office/drawing/2014/main" id="{96980C36-DD0F-411B-A5D0-33319294D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549" y="1720913"/>
            <a:ext cx="5553742" cy="341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694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1853392"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Linear Regression</a:t>
            </a:r>
          </a:p>
        </p:txBody>
      </p:sp>
      <p:sp>
        <p:nvSpPr>
          <p:cNvPr id="3" name="TextBox 2">
            <a:extLst>
              <a:ext uri="{FF2B5EF4-FFF2-40B4-BE49-F238E27FC236}">
                <a16:creationId xmlns:a16="http://schemas.microsoft.com/office/drawing/2014/main" id="{6BC42CB9-55AF-44E4-A543-EF4C8F333130}"/>
              </a:ext>
            </a:extLst>
          </p:cNvPr>
          <p:cNvSpPr txBox="1"/>
          <p:nvPr/>
        </p:nvSpPr>
        <p:spPr>
          <a:xfrm>
            <a:off x="1560520" y="1515378"/>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Cost function (Loss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3ED5FD-96F7-43DA-9729-7236EB13A1C9}"/>
                  </a:ext>
                </a:extLst>
              </p:cNvPr>
              <p:cNvSpPr txBox="1"/>
              <p:nvPr/>
            </p:nvSpPr>
            <p:spPr>
              <a:xfrm>
                <a:off x="3167149" y="2482702"/>
                <a:ext cx="755848"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panose="02040503050406030204" pitchFamily="18" charset="0"/>
                          <a:ea typeface="#9Slide02 Noi dung dai" panose="02000000000000000000" pitchFamily="2" charset="0"/>
                        </a:rPr>
                        <m:t>𝐽</m:t>
                      </m:r>
                      <m:d>
                        <m:dPr>
                          <m:ctrlPr>
                            <a:rPr lang="en-US" b="0" i="1" smtClean="0">
                              <a:solidFill>
                                <a:schemeClr val="tx1">
                                  <a:lumMod val="75000"/>
                                  <a:lumOff val="25000"/>
                                </a:schemeClr>
                              </a:solidFill>
                              <a:latin typeface="Cambria Math" panose="02040503050406030204" pitchFamily="18" charset="0"/>
                              <a:ea typeface="#9Slide02 Noi dung dai" panose="02000000000000000000" pitchFamily="2" charset="0"/>
                            </a:rPr>
                          </m:ctrlPr>
                        </m:dPr>
                        <m:e>
                          <m:r>
                            <a:rPr lang="en-US" b="0" i="1" smtClean="0">
                              <a:solidFill>
                                <a:schemeClr val="tx1">
                                  <a:lumMod val="75000"/>
                                  <a:lumOff val="25000"/>
                                </a:schemeClr>
                              </a:solidFill>
                              <a:latin typeface="Cambria Math" panose="02040503050406030204" pitchFamily="18" charset="0"/>
                              <a:ea typeface="#9Slide02 Noi dung dai" panose="02000000000000000000" pitchFamily="2" charset="0"/>
                            </a:rPr>
                            <m:t>𝑤</m:t>
                          </m:r>
                        </m:e>
                      </m:d>
                      <m:r>
                        <a:rPr lang="en-US" b="0" i="1" smtClean="0">
                          <a:solidFill>
                            <a:schemeClr val="tx1">
                              <a:lumMod val="75000"/>
                              <a:lumOff val="25000"/>
                            </a:schemeClr>
                          </a:solidFill>
                          <a:latin typeface="Cambria Math" panose="02040503050406030204" pitchFamily="18" charset="0"/>
                          <a:ea typeface="#9Slide02 Noi dung dai" panose="02000000000000000000" pitchFamily="2" charset="0"/>
                        </a:rPr>
                        <m:t>=</m:t>
                      </m:r>
                    </m:oMath>
                  </m:oMathPara>
                </a14:m>
                <a:endParaRPr lang="en-US">
                  <a:solidFill>
                    <a:schemeClr val="tx1">
                      <a:lumMod val="75000"/>
                      <a:lumOff val="25000"/>
                    </a:schemeClr>
                  </a:solidFill>
                  <a:latin typeface="#9Slide02 Noi dung dai" panose="02000000000000000000" pitchFamily="2" charset="0"/>
                  <a:ea typeface="#9Slide02 Noi dung dai" panose="02000000000000000000" pitchFamily="2" charset="0"/>
                </a:endParaRPr>
              </a:p>
            </p:txBody>
          </p:sp>
        </mc:Choice>
        <mc:Fallback xmlns="">
          <p:sp>
            <p:nvSpPr>
              <p:cNvPr id="4" name="TextBox 3">
                <a:extLst>
                  <a:ext uri="{FF2B5EF4-FFF2-40B4-BE49-F238E27FC236}">
                    <a16:creationId xmlns:a16="http://schemas.microsoft.com/office/drawing/2014/main" id="{F93ED5FD-96F7-43DA-9729-7236EB13A1C9}"/>
                  </a:ext>
                </a:extLst>
              </p:cNvPr>
              <p:cNvSpPr txBox="1">
                <a:spLocks noRot="1" noChangeAspect="1" noMove="1" noResize="1" noEditPoints="1" noAdjustHandles="1" noChangeArrowheads="1" noChangeShapeType="1" noTextEdit="1"/>
              </p:cNvSpPr>
              <p:nvPr/>
            </p:nvSpPr>
            <p:spPr>
              <a:xfrm>
                <a:off x="3167149" y="2482702"/>
                <a:ext cx="755848" cy="276999"/>
              </a:xfrm>
              <a:prstGeom prst="rect">
                <a:avLst/>
              </a:prstGeom>
              <a:blipFill>
                <a:blip r:embed="rId2"/>
                <a:stretch>
                  <a:fillRect l="-9677" r="-2419" b="-3043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2DE0017-00DC-4D85-9EE9-0E91E6FF2FA3}"/>
              </a:ext>
            </a:extLst>
          </p:cNvPr>
          <p:cNvPicPr>
            <a:picLocks noChangeAspect="1"/>
          </p:cNvPicPr>
          <p:nvPr/>
        </p:nvPicPr>
        <p:blipFill>
          <a:blip r:embed="rId3"/>
          <a:stretch>
            <a:fillRect/>
          </a:stretch>
        </p:blipFill>
        <p:spPr>
          <a:xfrm>
            <a:off x="4002272" y="2171544"/>
            <a:ext cx="4785351" cy="899316"/>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E5339BA-E8FC-4F36-AB22-24559EC9DED1}"/>
                  </a:ext>
                </a:extLst>
              </p:cNvPr>
              <p:cNvSpPr txBox="1"/>
              <p:nvPr/>
            </p:nvSpPr>
            <p:spPr>
              <a:xfrm>
                <a:off x="7285215" y="2476352"/>
                <a:ext cx="696735"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h</m:t>
                      </m:r>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𝑖</m:t>
                          </m:r>
                        </m:sub>
                      </m:s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35" name="TextBox 34">
                <a:extLst>
                  <a:ext uri="{FF2B5EF4-FFF2-40B4-BE49-F238E27FC236}">
                    <a16:creationId xmlns:a16="http://schemas.microsoft.com/office/drawing/2014/main" id="{EE5339BA-E8FC-4F36-AB22-24559EC9DED1}"/>
                  </a:ext>
                </a:extLst>
              </p:cNvPr>
              <p:cNvSpPr txBox="1">
                <a:spLocks noRot="1" noChangeAspect="1" noMove="1" noResize="1" noEditPoints="1" noAdjustHandles="1" noChangeArrowheads="1" noChangeShapeType="1" noTextEdit="1"/>
              </p:cNvSpPr>
              <p:nvPr/>
            </p:nvSpPr>
            <p:spPr>
              <a:xfrm>
                <a:off x="7285215" y="2476352"/>
                <a:ext cx="696735" cy="284693"/>
              </a:xfrm>
              <a:prstGeom prst="rect">
                <a:avLst/>
              </a:prstGeom>
              <a:blipFill>
                <a:blip r:embed="rId4"/>
                <a:stretch>
                  <a:fillRect t="-2128" r="-5263" b="-38298"/>
                </a:stretch>
              </a:blipFill>
            </p:spPr>
            <p:txBody>
              <a:bodyPr/>
              <a:lstStyle/>
              <a:p>
                <a:r>
                  <a:rPr lang="en-US">
                    <a:noFill/>
                  </a:rPr>
                  <a:t> </a:t>
                </a:r>
              </a:p>
            </p:txBody>
          </p:sp>
        </mc:Fallback>
      </mc:AlternateContent>
      <p:pic>
        <p:nvPicPr>
          <p:cNvPr id="1026" name="Picture 2" descr="ML] Tối ưu hàm lỗi với Gradient Descent">
            <a:extLst>
              <a:ext uri="{FF2B5EF4-FFF2-40B4-BE49-F238E27FC236}">
                <a16:creationId xmlns:a16="http://schemas.microsoft.com/office/drawing/2014/main" id="{2C782A33-8908-48B6-8375-53E457EFCC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3267" y="3787141"/>
            <a:ext cx="5430189" cy="294276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F91A3435-86E3-4C5B-BA42-09563EE531C4}"/>
              </a:ext>
            </a:extLst>
          </p:cNvPr>
          <p:cNvSpPr txBox="1"/>
          <p:nvPr/>
        </p:nvSpPr>
        <p:spPr>
          <a:xfrm>
            <a:off x="1560520" y="3295195"/>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Gradient Descent</a:t>
            </a:r>
          </a:p>
        </p:txBody>
      </p:sp>
      <p:grpSp>
        <p:nvGrpSpPr>
          <p:cNvPr id="19" name="Group 18">
            <a:extLst>
              <a:ext uri="{FF2B5EF4-FFF2-40B4-BE49-F238E27FC236}">
                <a16:creationId xmlns:a16="http://schemas.microsoft.com/office/drawing/2014/main" id="{7A1273E3-154A-436A-A7F3-2BFD603CBC87}"/>
              </a:ext>
            </a:extLst>
          </p:cNvPr>
          <p:cNvGrpSpPr/>
          <p:nvPr/>
        </p:nvGrpSpPr>
        <p:grpSpPr>
          <a:xfrm>
            <a:off x="7733772" y="4393504"/>
            <a:ext cx="4185221" cy="1583347"/>
            <a:chOff x="7733772" y="4393504"/>
            <a:chExt cx="4185221" cy="1583347"/>
          </a:xfrm>
        </p:grpSpPr>
        <p:pic>
          <p:nvPicPr>
            <p:cNvPr id="18" name="Picture 17">
              <a:extLst>
                <a:ext uri="{FF2B5EF4-FFF2-40B4-BE49-F238E27FC236}">
                  <a16:creationId xmlns:a16="http://schemas.microsoft.com/office/drawing/2014/main" id="{3E453EBF-873C-40C6-8488-40415DFA88EF}"/>
                </a:ext>
              </a:extLst>
            </p:cNvPr>
            <p:cNvPicPr>
              <a:picLocks noChangeAspect="1"/>
            </p:cNvPicPr>
            <p:nvPr/>
          </p:nvPicPr>
          <p:blipFill>
            <a:blip r:embed="rId6"/>
            <a:stretch>
              <a:fillRect/>
            </a:stretch>
          </p:blipFill>
          <p:spPr>
            <a:xfrm>
              <a:off x="7733772" y="4393504"/>
              <a:ext cx="4185221" cy="1583347"/>
            </a:xfrm>
            <a:prstGeom prst="rect">
              <a:avLst/>
            </a:prstGeom>
          </p:spPr>
        </p:pic>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BA808DF-3122-48FE-B056-AD03E1C06977}"/>
                    </a:ext>
                  </a:extLst>
                </p:cNvPr>
                <p:cNvSpPr txBox="1"/>
                <p:nvPr/>
              </p:nvSpPr>
              <p:spPr>
                <a:xfrm>
                  <a:off x="10197441" y="5427043"/>
                  <a:ext cx="696735"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h</m:t>
                        </m:r>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𝑖</m:t>
                            </m:r>
                          </m:sub>
                        </m:s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49" name="TextBox 48">
                  <a:extLst>
                    <a:ext uri="{FF2B5EF4-FFF2-40B4-BE49-F238E27FC236}">
                      <a16:creationId xmlns:a16="http://schemas.microsoft.com/office/drawing/2014/main" id="{CBA808DF-3122-48FE-B056-AD03E1C06977}"/>
                    </a:ext>
                  </a:extLst>
                </p:cNvPr>
                <p:cNvSpPr txBox="1">
                  <a:spLocks noRot="1" noChangeAspect="1" noMove="1" noResize="1" noEditPoints="1" noAdjustHandles="1" noChangeArrowheads="1" noChangeShapeType="1" noTextEdit="1"/>
                </p:cNvSpPr>
                <p:nvPr/>
              </p:nvSpPr>
              <p:spPr>
                <a:xfrm>
                  <a:off x="10197441" y="5427043"/>
                  <a:ext cx="696735" cy="284693"/>
                </a:xfrm>
                <a:prstGeom prst="rect">
                  <a:avLst/>
                </a:prstGeom>
                <a:blipFill>
                  <a:blip r:embed="rId7"/>
                  <a:stretch>
                    <a:fillRect r="-5263" b="-382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3CD20DD-5697-4168-A2AF-69142B460F7F}"/>
                    </a:ext>
                  </a:extLst>
                </p:cNvPr>
                <p:cNvSpPr txBox="1"/>
                <p:nvPr/>
              </p:nvSpPr>
              <p:spPr>
                <a:xfrm>
                  <a:off x="10100752" y="4625580"/>
                  <a:ext cx="696735"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h</m:t>
                        </m:r>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𝑖</m:t>
                            </m:r>
                          </m:sub>
                        </m:s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m:t>
                        </m:r>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51" name="TextBox 50">
                  <a:extLst>
                    <a:ext uri="{FF2B5EF4-FFF2-40B4-BE49-F238E27FC236}">
                      <a16:creationId xmlns:a16="http://schemas.microsoft.com/office/drawing/2014/main" id="{A3CD20DD-5697-4168-A2AF-69142B460F7F}"/>
                    </a:ext>
                  </a:extLst>
                </p:cNvPr>
                <p:cNvSpPr txBox="1">
                  <a:spLocks noRot="1" noChangeAspect="1" noMove="1" noResize="1" noEditPoints="1" noAdjustHandles="1" noChangeArrowheads="1" noChangeShapeType="1" noTextEdit="1"/>
                </p:cNvSpPr>
                <p:nvPr/>
              </p:nvSpPr>
              <p:spPr>
                <a:xfrm>
                  <a:off x="10100752" y="4625580"/>
                  <a:ext cx="696735" cy="284693"/>
                </a:xfrm>
                <a:prstGeom prst="rect">
                  <a:avLst/>
                </a:prstGeom>
                <a:blipFill>
                  <a:blip r:embed="rId8"/>
                  <a:stretch>
                    <a:fillRect t="-2174" r="-5263" b="-413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C04D25E-2C2A-4071-A25E-5C3CA0E7B67A}"/>
                    </a:ext>
                  </a:extLst>
                </p:cNvPr>
                <p:cNvSpPr txBox="1"/>
                <p:nvPr/>
              </p:nvSpPr>
              <p:spPr>
                <a:xfrm>
                  <a:off x="7788106" y="4606529"/>
                  <a:ext cx="387688"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0</m:t>
                            </m:r>
                          </m:sub>
                        </m:sSub>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52" name="TextBox 51">
                  <a:extLst>
                    <a:ext uri="{FF2B5EF4-FFF2-40B4-BE49-F238E27FC236}">
                      <a16:creationId xmlns:a16="http://schemas.microsoft.com/office/drawing/2014/main" id="{BC04D25E-2C2A-4071-A25E-5C3CA0E7B67A}"/>
                    </a:ext>
                  </a:extLst>
                </p:cNvPr>
                <p:cNvSpPr txBox="1">
                  <a:spLocks noRot="1" noChangeAspect="1" noMove="1" noResize="1" noEditPoints="1" noAdjustHandles="1" noChangeArrowheads="1" noChangeShapeType="1" noTextEdit="1"/>
                </p:cNvSpPr>
                <p:nvPr/>
              </p:nvSpPr>
              <p:spPr>
                <a:xfrm>
                  <a:off x="7788106" y="4606529"/>
                  <a:ext cx="387688" cy="284693"/>
                </a:xfrm>
                <a:prstGeom prst="rect">
                  <a:avLst/>
                </a:prstGeom>
                <a:blipFill>
                  <a:blip r:embed="rId9"/>
                  <a:stretch>
                    <a:fillRect l="-158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62591CD-23FB-4925-B844-DCB314B08083}"/>
                    </a:ext>
                  </a:extLst>
                </p:cNvPr>
                <p:cNvSpPr txBox="1"/>
                <p:nvPr/>
              </p:nvSpPr>
              <p:spPr>
                <a:xfrm>
                  <a:off x="8476628" y="4631006"/>
                  <a:ext cx="387688"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0</m:t>
                            </m:r>
                          </m:sub>
                        </m:sSub>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53" name="TextBox 52">
                  <a:extLst>
                    <a:ext uri="{FF2B5EF4-FFF2-40B4-BE49-F238E27FC236}">
                      <a16:creationId xmlns:a16="http://schemas.microsoft.com/office/drawing/2014/main" id="{E62591CD-23FB-4925-B844-DCB314B08083}"/>
                    </a:ext>
                  </a:extLst>
                </p:cNvPr>
                <p:cNvSpPr txBox="1">
                  <a:spLocks noRot="1" noChangeAspect="1" noMove="1" noResize="1" noEditPoints="1" noAdjustHandles="1" noChangeArrowheads="1" noChangeShapeType="1" noTextEdit="1"/>
                </p:cNvSpPr>
                <p:nvPr/>
              </p:nvSpPr>
              <p:spPr>
                <a:xfrm>
                  <a:off x="8476628" y="4631006"/>
                  <a:ext cx="387688" cy="284693"/>
                </a:xfrm>
                <a:prstGeom prst="rect">
                  <a:avLst/>
                </a:prstGeom>
                <a:blipFill>
                  <a:blip r:embed="rId10"/>
                  <a:stretch>
                    <a:fillRect l="-158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3D761D2-A685-4609-9191-EBF451F7C437}"/>
                    </a:ext>
                  </a:extLst>
                </p:cNvPr>
                <p:cNvSpPr txBox="1"/>
                <p:nvPr/>
              </p:nvSpPr>
              <p:spPr>
                <a:xfrm>
                  <a:off x="7842535" y="5384858"/>
                  <a:ext cx="387688"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1</m:t>
                            </m:r>
                          </m:sub>
                        </m:sSub>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54" name="TextBox 53">
                  <a:extLst>
                    <a:ext uri="{FF2B5EF4-FFF2-40B4-BE49-F238E27FC236}">
                      <a16:creationId xmlns:a16="http://schemas.microsoft.com/office/drawing/2014/main" id="{33D761D2-A685-4609-9191-EBF451F7C437}"/>
                    </a:ext>
                  </a:extLst>
                </p:cNvPr>
                <p:cNvSpPr txBox="1">
                  <a:spLocks noRot="1" noChangeAspect="1" noMove="1" noResize="1" noEditPoints="1" noAdjustHandles="1" noChangeArrowheads="1" noChangeShapeType="1" noTextEdit="1"/>
                </p:cNvSpPr>
                <p:nvPr/>
              </p:nvSpPr>
              <p:spPr>
                <a:xfrm>
                  <a:off x="7842535" y="5384858"/>
                  <a:ext cx="387688" cy="284693"/>
                </a:xfrm>
                <a:prstGeom prst="rect">
                  <a:avLst/>
                </a:prstGeom>
                <a:blipFill>
                  <a:blip r:embed="rId11"/>
                  <a:stretch>
                    <a:fillRect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E6D57B2-D2A0-4D12-BDEA-F7F58F66B92C}"/>
                    </a:ext>
                  </a:extLst>
                </p:cNvPr>
                <p:cNvSpPr txBox="1"/>
                <p:nvPr/>
              </p:nvSpPr>
              <p:spPr>
                <a:xfrm>
                  <a:off x="8476628" y="5384858"/>
                  <a:ext cx="387688" cy="284693"/>
                </a:xfrm>
                <a:prstGeom prst="rect">
                  <a:avLst/>
                </a:prstGeom>
                <a:solidFill>
                  <a:schemeClr val="bg1"/>
                </a:solid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1850" b="0" i="1" smtClean="0">
                                <a:solidFill>
                                  <a:schemeClr val="tx1">
                                    <a:lumMod val="65000"/>
                                    <a:lumOff val="35000"/>
                                  </a:schemeClr>
                                </a:solidFill>
                                <a:latin typeface="Cambria Math" panose="02040503050406030204" pitchFamily="18" charset="0"/>
                                <a:ea typeface="#9Slide02 Noi dung dai" panose="02000000000000000000" pitchFamily="2" charset="0"/>
                              </a:rPr>
                              <m:t>1</m:t>
                            </m:r>
                          </m:sub>
                        </m:sSub>
                      </m:oMath>
                    </m:oMathPara>
                  </a14:m>
                  <a:endParaRPr lang="en-US" sz="1850">
                    <a:solidFill>
                      <a:schemeClr val="tx1">
                        <a:lumMod val="65000"/>
                        <a:lumOff val="35000"/>
                      </a:schemeClr>
                    </a:solidFill>
                    <a:latin typeface="#9Slide02 Noi dung dai" panose="02000000000000000000" pitchFamily="2" charset="0"/>
                    <a:ea typeface="#9Slide02 Noi dung dai" panose="02000000000000000000" pitchFamily="2" charset="0"/>
                  </a:endParaRPr>
                </a:p>
              </p:txBody>
            </p:sp>
          </mc:Choice>
          <mc:Fallback xmlns="">
            <p:sp>
              <p:nvSpPr>
                <p:cNvPr id="55" name="TextBox 54">
                  <a:extLst>
                    <a:ext uri="{FF2B5EF4-FFF2-40B4-BE49-F238E27FC236}">
                      <a16:creationId xmlns:a16="http://schemas.microsoft.com/office/drawing/2014/main" id="{FE6D57B2-D2A0-4D12-BDEA-F7F58F66B92C}"/>
                    </a:ext>
                  </a:extLst>
                </p:cNvPr>
                <p:cNvSpPr txBox="1">
                  <a:spLocks noRot="1" noChangeAspect="1" noMove="1" noResize="1" noEditPoints="1" noAdjustHandles="1" noChangeArrowheads="1" noChangeShapeType="1" noTextEdit="1"/>
                </p:cNvSpPr>
                <p:nvPr/>
              </p:nvSpPr>
              <p:spPr>
                <a:xfrm>
                  <a:off x="8476628" y="5384858"/>
                  <a:ext cx="387688" cy="284693"/>
                </a:xfrm>
                <a:prstGeom prst="rect">
                  <a:avLst/>
                </a:prstGeom>
                <a:blipFill>
                  <a:blip r:embed="rId12"/>
                  <a:stretch>
                    <a:fillRect b="-17021"/>
                  </a:stretch>
                </a:blipFill>
              </p:spPr>
              <p:txBody>
                <a:bodyPr/>
                <a:lstStyle/>
                <a:p>
                  <a:r>
                    <a:rPr lang="en-US">
                      <a:noFill/>
                    </a:rPr>
                    <a:t> </a:t>
                  </a:r>
                </a:p>
              </p:txBody>
            </p:sp>
          </mc:Fallback>
        </mc:AlternateContent>
      </p:grpSp>
    </p:spTree>
    <p:extLst>
      <p:ext uri="{BB962C8B-B14F-4D97-AF65-F5344CB8AC3E}">
        <p14:creationId xmlns:p14="http://schemas.microsoft.com/office/powerpoint/2010/main" val="2940838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2012089"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Logistic Regression</a:t>
            </a:r>
          </a:p>
        </p:txBody>
      </p:sp>
      <p:pic>
        <p:nvPicPr>
          <p:cNvPr id="20" name="Picture 2">
            <a:extLst>
              <a:ext uri="{FF2B5EF4-FFF2-40B4-BE49-F238E27FC236}">
                <a16:creationId xmlns:a16="http://schemas.microsoft.com/office/drawing/2014/main" id="{15FA761D-80AA-4329-B995-DBDDC3758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9446" y="1117585"/>
            <a:ext cx="3708268" cy="2079298"/>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6">
            <a:extLst>
              <a:ext uri="{FF2B5EF4-FFF2-40B4-BE49-F238E27FC236}">
                <a16:creationId xmlns:a16="http://schemas.microsoft.com/office/drawing/2014/main" id="{C951CB5A-973E-4A41-890A-29AB2AC5A7B6}"/>
              </a:ext>
            </a:extLst>
          </p:cNvPr>
          <p:cNvSpPr txBox="1">
            <a:spLocks/>
          </p:cNvSpPr>
          <p:nvPr/>
        </p:nvSpPr>
        <p:spPr>
          <a:xfrm>
            <a:off x="1560520" y="1413178"/>
            <a:ext cx="6480747" cy="19642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60000"/>
              </a:lnSpc>
              <a:buFont typeface="Arial" panose="020B0604020202020204" pitchFamily="34" charset="0"/>
              <a:buNone/>
            </a:pPr>
            <a:r>
              <a:rPr lang="vi-VN" sz="1600">
                <a:latin typeface="#9Slide02 Noi dung dai" panose="02000000000000000000" pitchFamily="2" charset="0"/>
                <a:ea typeface="#9Slide02 Noi dung dai" panose="02000000000000000000" pitchFamily="2" charset="0"/>
              </a:rPr>
              <a:t>Hồi quy logistic là một thuật toán được áp dụng cho các bài toán phân loại</a:t>
            </a:r>
            <a:r>
              <a:rPr lang="en-US" sz="1600">
                <a:latin typeface="#9Slide02 Noi dung dai" panose="02000000000000000000" pitchFamily="2" charset="0"/>
                <a:ea typeface="#9Slide02 Noi dung dai" panose="02000000000000000000" pitchFamily="2" charset="0"/>
              </a:rPr>
              <a:t>.</a:t>
            </a:r>
            <a:endParaRPr lang="vi-VN" sz="1600">
              <a:latin typeface="#9Slide02 Noi dung dai" panose="02000000000000000000" pitchFamily="2" charset="0"/>
              <a:ea typeface="#9Slide02 Noi dung dai" panose="02000000000000000000" pitchFamily="2" charset="0"/>
            </a:endParaRPr>
          </a:p>
          <a:p>
            <a:pPr marL="0" indent="0">
              <a:lnSpc>
                <a:spcPct val="160000"/>
              </a:lnSpc>
              <a:buFont typeface="Arial" panose="020B0604020202020204" pitchFamily="34" charset="0"/>
              <a:buNone/>
            </a:pPr>
            <a:r>
              <a:rPr lang="vi-VN" sz="1600">
                <a:latin typeface="#9Slide02 Noi dung dai" panose="02000000000000000000" pitchFamily="2" charset="0"/>
                <a:ea typeface="#9Slide02 Noi dung dai" panose="02000000000000000000" pitchFamily="2" charset="0"/>
              </a:rPr>
              <a:t>Ví dụ: Thời gian học và kết quả thi của 20 học sinh được ghi lại như sau. Đưa ra một mô hình dự đoán kết quả thi</a:t>
            </a:r>
            <a:endParaRPr lang="en-US" sz="1600">
              <a:latin typeface="#9Slide02 Noi dung dai" panose="02000000000000000000" pitchFamily="2" charset="0"/>
              <a:ea typeface="#9Slide02 Noi dung dai" panose="02000000000000000000" pitchFamily="2" charset="0"/>
            </a:endParaRPr>
          </a:p>
        </p:txBody>
      </p:sp>
      <p:pic>
        <p:nvPicPr>
          <p:cNvPr id="22" name="Picture 21">
            <a:extLst>
              <a:ext uri="{FF2B5EF4-FFF2-40B4-BE49-F238E27FC236}">
                <a16:creationId xmlns:a16="http://schemas.microsoft.com/office/drawing/2014/main" id="{396F1AD9-3460-448D-85C9-6ED769CDC918}"/>
              </a:ext>
            </a:extLst>
          </p:cNvPr>
          <p:cNvPicPr>
            <a:picLocks noChangeAspect="1"/>
          </p:cNvPicPr>
          <p:nvPr/>
        </p:nvPicPr>
        <p:blipFill>
          <a:blip r:embed="rId3"/>
          <a:stretch>
            <a:fillRect/>
          </a:stretch>
        </p:blipFill>
        <p:spPr>
          <a:xfrm>
            <a:off x="1447619" y="3551023"/>
            <a:ext cx="10259119" cy="716586"/>
          </a:xfrm>
          <a:prstGeom prst="rect">
            <a:avLst/>
          </a:prstGeom>
        </p:spPr>
      </p:pic>
      <p:pic>
        <p:nvPicPr>
          <p:cNvPr id="23" name="Picture 4">
            <a:extLst>
              <a:ext uri="{FF2B5EF4-FFF2-40B4-BE49-F238E27FC236}">
                <a16:creationId xmlns:a16="http://schemas.microsoft.com/office/drawing/2014/main" id="{DA3BECD6-5FC3-4362-BB77-B936652CE3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619" y="4772611"/>
            <a:ext cx="5021179" cy="20653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F25361A7-E24D-4876-8CEE-D5AFF541FD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7178" y="4772611"/>
            <a:ext cx="5181600" cy="133180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789C999-687F-4342-990A-3474B334A825}"/>
              </a:ext>
            </a:extLst>
          </p:cNvPr>
          <p:cNvSpPr txBox="1"/>
          <p:nvPr/>
        </p:nvSpPr>
        <p:spPr>
          <a:xfrm>
            <a:off x="6798666" y="6090969"/>
            <a:ext cx="4738624" cy="379591"/>
          </a:xfrm>
          <a:prstGeom prst="rect">
            <a:avLst/>
          </a:prstGeom>
          <a:noFill/>
        </p:spPr>
        <p:txBody>
          <a:bodyPr wrap="square" rtlCol="0">
            <a:spAutoFit/>
          </a:bodyPr>
          <a:lstStyle/>
          <a:p>
            <a:pPr>
              <a:lnSpc>
                <a:spcPct val="150000"/>
              </a:lnSpc>
            </a:pPr>
            <a:r>
              <a:rPr lang="vi-VN" sz="1400">
                <a:latin typeface="#9Slide02 Noi dung dai" panose="02000000000000000000" pitchFamily="2" charset="0"/>
                <a:ea typeface="#9Slide02 Noi dung dai" panose="02000000000000000000" pitchFamily="2" charset="0"/>
              </a:rPr>
              <a:t>Một số loại hàm logistic có vẻ đủ linh hoạt cho vấn đề</a:t>
            </a:r>
            <a:endParaRPr lang="en-US" sz="1400">
              <a:latin typeface="#9Slide02 Noi dung dai" panose="02000000000000000000" pitchFamily="2" charset="0"/>
              <a:ea typeface="#9Slide02 Noi dung dai" panose="02000000000000000000" pitchFamily="2" charset="0"/>
            </a:endParaRPr>
          </a:p>
        </p:txBody>
      </p:sp>
    </p:spTree>
    <p:extLst>
      <p:ext uri="{BB962C8B-B14F-4D97-AF65-F5344CB8AC3E}">
        <p14:creationId xmlns:p14="http://schemas.microsoft.com/office/powerpoint/2010/main" val="2919894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2012089"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Logistic Regression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41D74DB-48EA-4F6B-8F67-0373855B4BB5}"/>
                  </a:ext>
                </a:extLst>
              </p:cNvPr>
              <p:cNvSpPr txBox="1"/>
              <p:nvPr/>
            </p:nvSpPr>
            <p:spPr>
              <a:xfrm>
                <a:off x="3499487" y="1772194"/>
                <a:ext cx="5193025" cy="369332"/>
              </a:xfrm>
              <a:prstGeom prst="rect">
                <a:avLst/>
              </a:prstGeom>
              <a:noFill/>
            </p:spPr>
            <p:txBody>
              <a:bodyPr wrap="none" lIns="0" tIns="0" rIns="0" bIns="0" rtlCol="0">
                <a:spAutoFit/>
              </a:bodyPr>
              <a:lstStyle/>
              <a:p>
                <a:pPr algn="l"/>
                <a14:m>
                  <m:oMath xmlns:m="http://schemas.openxmlformats.org/officeDocument/2006/math">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h</m:t>
                    </m:r>
                    <m:d>
                      <m:d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d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d>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0</m:t>
                        </m:r>
                      </m:sub>
                    </m:s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1</m:t>
                        </m:r>
                      </m:sub>
                    </m:sSub>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1</m:t>
                        </m:r>
                      </m:sub>
                    </m:s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2</m:t>
                        </m:r>
                      </m:sub>
                    </m:sSub>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2</m:t>
                        </m:r>
                      </m:sub>
                    </m:s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 …+</m:t>
                    </m:r>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𝑛</m:t>
                        </m:r>
                      </m:sub>
                    </m:sSub>
                    <m:sSub>
                      <m:sSubPr>
                        <m:ctrlP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65000"/>
                                <a:lumOff val="35000"/>
                              </a:schemeClr>
                            </a:solidFill>
                            <a:latin typeface="Cambria Math" panose="02040503050406030204" pitchFamily="18" charset="0"/>
                            <a:ea typeface="#9Slide02 Noi dung dai" panose="02000000000000000000" pitchFamily="2" charset="0"/>
                          </a:rPr>
                          <m:t>𝑛</m:t>
                        </m:r>
                      </m:sub>
                    </m:sSub>
                  </m:oMath>
                </a14:m>
                <a:r>
                  <a:rPr lang="en-US" sz="2400">
                    <a:solidFill>
                      <a:schemeClr val="tx1">
                        <a:lumMod val="65000"/>
                        <a:lumOff val="35000"/>
                      </a:schemeClr>
                    </a:solidFill>
                    <a:latin typeface="#9Slide02 Noi dung dai" panose="02000000000000000000" pitchFamily="2" charset="0"/>
                    <a:ea typeface="#9Slide02 Noi dung dai" panose="02000000000000000000" pitchFamily="2" charset="0"/>
                  </a:rPr>
                  <a:t> </a:t>
                </a:r>
              </a:p>
            </p:txBody>
          </p:sp>
        </mc:Choice>
        <mc:Fallback xmlns="">
          <p:sp>
            <p:nvSpPr>
              <p:cNvPr id="12" name="TextBox 11">
                <a:extLst>
                  <a:ext uri="{FF2B5EF4-FFF2-40B4-BE49-F238E27FC236}">
                    <a16:creationId xmlns:a16="http://schemas.microsoft.com/office/drawing/2014/main" id="{341D74DB-48EA-4F6B-8F67-0373855B4BB5}"/>
                  </a:ext>
                </a:extLst>
              </p:cNvPr>
              <p:cNvSpPr txBox="1">
                <a:spLocks noRot="1" noChangeAspect="1" noMove="1" noResize="1" noEditPoints="1" noAdjustHandles="1" noChangeArrowheads="1" noChangeShapeType="1" noTextEdit="1"/>
              </p:cNvSpPr>
              <p:nvPr/>
            </p:nvSpPr>
            <p:spPr>
              <a:xfrm>
                <a:off x="3499487" y="1772194"/>
                <a:ext cx="5193025" cy="369332"/>
              </a:xfrm>
              <a:prstGeom prst="rect">
                <a:avLst/>
              </a:prstGeom>
              <a:blipFill>
                <a:blip r:embed="rId2"/>
                <a:stretch>
                  <a:fillRect l="-211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B7C0E37-A848-4CA6-8950-335E752EE1EB}"/>
                  </a:ext>
                </a:extLst>
              </p:cNvPr>
              <p:cNvSpPr txBox="1"/>
              <p:nvPr/>
            </p:nvSpPr>
            <p:spPr>
              <a:xfrm>
                <a:off x="3499487" y="2999553"/>
                <a:ext cx="5607625" cy="369332"/>
              </a:xfrm>
              <a:prstGeom prst="rect">
                <a:avLst/>
              </a:prstGeom>
              <a:noFill/>
            </p:spPr>
            <p:txBody>
              <a:bodyPr wrap="none" lIns="0" tIns="0" rIns="0" bIns="0" rtlCol="0">
                <a:spAutoFit/>
              </a:bodyPr>
              <a:lstStyle/>
              <a:p>
                <a:pPr algn="l"/>
                <a14:m>
                  <m:oMath xmlns:m="http://schemas.openxmlformats.org/officeDocument/2006/math">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h</m:t>
                    </m:r>
                    <m:d>
                      <m:d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d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𝑥</m:t>
                        </m:r>
                      </m:e>
                    </m:d>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𝑓</m:t>
                        </m:r>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m:t>
                        </m:r>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0</m:t>
                        </m:r>
                      </m:sub>
                    </m:s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1</m:t>
                        </m:r>
                      </m:sub>
                    </m:sSub>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1</m:t>
                        </m:r>
                      </m:sub>
                    </m:s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m:t>
                    </m:r>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2</m:t>
                        </m:r>
                      </m:sub>
                    </m:sSub>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2</m:t>
                        </m:r>
                      </m:sub>
                    </m:s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 …+</m:t>
                    </m:r>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𝑤</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𝑛</m:t>
                        </m:r>
                      </m:sub>
                    </m:sSub>
                    <m:sSub>
                      <m:sSubPr>
                        <m:ctrlP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ctrlPr>
                      </m:sSubPr>
                      <m:e>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𝑥</m:t>
                        </m:r>
                      </m:e>
                      <m:sub>
                        <m:r>
                          <a:rPr lang="en-US" sz="2400" b="0" i="1" smtClean="0">
                            <a:solidFill>
                              <a:schemeClr val="tx1">
                                <a:lumMod val="85000"/>
                                <a:lumOff val="15000"/>
                              </a:schemeClr>
                            </a:solidFill>
                            <a:latin typeface="Cambria Math" panose="02040503050406030204" pitchFamily="18" charset="0"/>
                            <a:ea typeface="#9Slide02 Noi dung dai" panose="02000000000000000000" pitchFamily="2" charset="0"/>
                          </a:rPr>
                          <m:t>𝑛</m:t>
                        </m:r>
                      </m:sub>
                    </m:sSub>
                  </m:oMath>
                </a14:m>
                <a:r>
                  <a:rPr lang="en-US" sz="2400">
                    <a:solidFill>
                      <a:schemeClr val="tx1">
                        <a:lumMod val="85000"/>
                        <a:lumOff val="15000"/>
                      </a:schemeClr>
                    </a:solidFill>
                    <a:latin typeface="#9Slide02 Noi dung dai" panose="02000000000000000000" pitchFamily="2" charset="0"/>
                    <a:ea typeface="#9Slide02 Noi dung dai" panose="02000000000000000000" pitchFamily="2" charset="0"/>
                  </a:rPr>
                  <a:t>) </a:t>
                </a:r>
              </a:p>
            </p:txBody>
          </p:sp>
        </mc:Choice>
        <mc:Fallback xmlns="">
          <p:sp>
            <p:nvSpPr>
              <p:cNvPr id="17" name="TextBox 16">
                <a:extLst>
                  <a:ext uri="{FF2B5EF4-FFF2-40B4-BE49-F238E27FC236}">
                    <a16:creationId xmlns:a16="http://schemas.microsoft.com/office/drawing/2014/main" id="{FB7C0E37-A848-4CA6-8950-335E752EE1EB}"/>
                  </a:ext>
                </a:extLst>
              </p:cNvPr>
              <p:cNvSpPr txBox="1">
                <a:spLocks noRot="1" noChangeAspect="1" noMove="1" noResize="1" noEditPoints="1" noAdjustHandles="1" noChangeArrowheads="1" noChangeShapeType="1" noTextEdit="1"/>
              </p:cNvSpPr>
              <p:nvPr/>
            </p:nvSpPr>
            <p:spPr>
              <a:xfrm>
                <a:off x="3499487" y="2999553"/>
                <a:ext cx="5607625" cy="369332"/>
              </a:xfrm>
              <a:prstGeom prst="rect">
                <a:avLst/>
              </a:prstGeom>
              <a:blipFill>
                <a:blip r:embed="rId3"/>
                <a:stretch>
                  <a:fillRect l="-1957" t="-22951" r="-2391" b="-5082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A47AE40E-6240-4E16-A8E6-93F0277973E2}"/>
              </a:ext>
            </a:extLst>
          </p:cNvPr>
          <p:cNvCxnSpPr/>
          <p:nvPr/>
        </p:nvCxnSpPr>
        <p:spPr>
          <a:xfrm>
            <a:off x="6095999" y="2319251"/>
            <a:ext cx="0" cy="590203"/>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D599AED-4CC3-45EC-98B5-20D616EAA22F}"/>
              </a:ext>
            </a:extLst>
          </p:cNvPr>
          <p:cNvPicPr>
            <a:picLocks noChangeAspect="1"/>
          </p:cNvPicPr>
          <p:nvPr/>
        </p:nvPicPr>
        <p:blipFill>
          <a:blip r:embed="rId4"/>
          <a:stretch>
            <a:fillRect/>
          </a:stretch>
        </p:blipFill>
        <p:spPr>
          <a:xfrm>
            <a:off x="1659499" y="4192286"/>
            <a:ext cx="3353076" cy="1048378"/>
          </a:xfrm>
          <a:prstGeom prst="rect">
            <a:avLst/>
          </a:prstGeom>
        </p:spPr>
      </p:pic>
      <p:sp>
        <p:nvSpPr>
          <p:cNvPr id="9" name="TextBox 8">
            <a:extLst>
              <a:ext uri="{FF2B5EF4-FFF2-40B4-BE49-F238E27FC236}">
                <a16:creationId xmlns:a16="http://schemas.microsoft.com/office/drawing/2014/main" id="{B1C5FB83-39A0-40B2-A964-75A5AC42423E}"/>
              </a:ext>
            </a:extLst>
          </p:cNvPr>
          <p:cNvSpPr txBox="1"/>
          <p:nvPr/>
        </p:nvSpPr>
        <p:spPr>
          <a:xfrm>
            <a:off x="1687484" y="3807229"/>
            <a:ext cx="1558440" cy="369332"/>
          </a:xfrm>
          <a:prstGeom prst="rect">
            <a:avLst/>
          </a:prstGeom>
          <a:noFill/>
        </p:spPr>
        <p:txBody>
          <a:bodyPr wrap="none" rtlCol="0">
            <a:spAutoFit/>
          </a:bodyPr>
          <a:lstStyle/>
          <a:p>
            <a:pPr algn="l"/>
            <a:r>
              <a:rPr lang="en-US" b="1">
                <a:latin typeface="#9Slide02 Noi dung dai" panose="02000000000000000000" pitchFamily="2" charset="0"/>
                <a:ea typeface="#9Slide02 Noi dung dai" panose="02000000000000000000" pitchFamily="2" charset="0"/>
              </a:rPr>
              <a:t>Hàm sigmoid</a:t>
            </a:r>
          </a:p>
        </p:txBody>
      </p:sp>
      <p:pic>
        <p:nvPicPr>
          <p:cNvPr id="26" name="Picture 2">
            <a:extLst>
              <a:ext uri="{FF2B5EF4-FFF2-40B4-BE49-F238E27FC236}">
                <a16:creationId xmlns:a16="http://schemas.microsoft.com/office/drawing/2014/main" id="{B33431BF-5BC8-4AF5-A943-08DFFB065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3299" y="3769854"/>
            <a:ext cx="4419336" cy="294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74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2012089"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Logistic Regression</a:t>
            </a:r>
          </a:p>
        </p:txBody>
      </p:sp>
      <mc:AlternateContent xmlns:mc="http://schemas.openxmlformats.org/markup-compatibility/2006" xmlns:a14="http://schemas.microsoft.com/office/drawing/2010/main">
        <mc:Choice Requires="a14">
          <p:sp>
            <p:nvSpPr>
              <p:cNvPr id="13" name="Content Placeholder 6">
                <a:extLst>
                  <a:ext uri="{FF2B5EF4-FFF2-40B4-BE49-F238E27FC236}">
                    <a16:creationId xmlns:a16="http://schemas.microsoft.com/office/drawing/2014/main" id="{D556B8C8-1718-4B95-BBBD-ED6EE2264E50}"/>
                  </a:ext>
                </a:extLst>
              </p:cNvPr>
              <p:cNvSpPr txBox="1">
                <a:spLocks/>
              </p:cNvSpPr>
              <p:nvPr/>
            </p:nvSpPr>
            <p:spPr>
              <a:xfrm>
                <a:off x="1588432" y="1659713"/>
                <a:ext cx="9716877" cy="2509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vi-VN" sz="1600">
                    <a:latin typeface="#9Slide02 Noi dung dai" panose="02000000000000000000" pitchFamily="2" charset="0"/>
                    <a:ea typeface="#9Slide02 Noi dung dai" panose="02000000000000000000" pitchFamily="2" charset="0"/>
                  </a:rPr>
                  <a:t>Trong mô hình hồi quy logistic, hàm logistic sẽ đưa ra xác suất một biến </a:t>
                </a:r>
                <a14:m>
                  <m:oMath xmlns:m="http://schemas.openxmlformats.org/officeDocument/2006/math">
                    <m:r>
                      <m:rPr>
                        <m:sty m:val="p"/>
                      </m:rPr>
                      <a:rPr lang="vi-VN" sz="1600">
                        <a:latin typeface="Cambria Math" panose="02040503050406030204" pitchFamily="18" charset="0"/>
                      </a:rPr>
                      <m:t>x</m:t>
                    </m:r>
                  </m:oMath>
                </a14:m>
                <a:r>
                  <a:rPr lang="vi-VN" sz="1600">
                    <a:latin typeface="#9Slide02 Noi dung dai" panose="02000000000000000000" pitchFamily="2" charset="0"/>
                    <a:ea typeface="#9Slide02 Noi dung dai" panose="02000000000000000000" pitchFamily="2" charset="0"/>
                  </a:rPr>
                  <a:t>  thuộc lớp nào hay không. Nếu xác suất lớn hơn 0.5 thi được coi là thuộc.</a:t>
                </a:r>
                <a:endParaRPr lang="en-US" sz="1600">
                  <a:latin typeface="#9Slide02 Noi dung dai" panose="02000000000000000000" pitchFamily="2" charset="0"/>
                  <a:ea typeface="#9Slide02 Noi dung dai" panose="02000000000000000000" pitchFamily="2" charset="0"/>
                </a:endParaRPr>
              </a:p>
            </p:txBody>
          </p:sp>
        </mc:Choice>
        <mc:Fallback xmlns="">
          <p:sp>
            <p:nvSpPr>
              <p:cNvPr id="13" name="Content Placeholder 6">
                <a:extLst>
                  <a:ext uri="{FF2B5EF4-FFF2-40B4-BE49-F238E27FC236}">
                    <a16:creationId xmlns:a16="http://schemas.microsoft.com/office/drawing/2014/main" id="{D556B8C8-1718-4B95-BBBD-ED6EE2264E50}"/>
                  </a:ext>
                </a:extLst>
              </p:cNvPr>
              <p:cNvSpPr txBox="1">
                <a:spLocks noRot="1" noChangeAspect="1" noMove="1" noResize="1" noEditPoints="1" noAdjustHandles="1" noChangeArrowheads="1" noChangeShapeType="1" noTextEdit="1"/>
              </p:cNvSpPr>
              <p:nvPr/>
            </p:nvSpPr>
            <p:spPr>
              <a:xfrm>
                <a:off x="1588432" y="1659713"/>
                <a:ext cx="9716877" cy="2509308"/>
              </a:xfrm>
              <a:prstGeom prst="rect">
                <a:avLst/>
              </a:prstGeom>
              <a:blipFill>
                <a:blip r:embed="rId2"/>
                <a:stretch>
                  <a:fillRect l="-376"/>
                </a:stretch>
              </a:blipFill>
            </p:spPr>
            <p:txBody>
              <a:bodyPr/>
              <a:lstStyle/>
              <a:p>
                <a:r>
                  <a:rPr lang="en-US">
                    <a:noFill/>
                  </a:rPr>
                  <a:t> </a:t>
                </a:r>
              </a:p>
            </p:txBody>
          </p:sp>
        </mc:Fallback>
      </mc:AlternateContent>
      <p:pic>
        <p:nvPicPr>
          <p:cNvPr id="15" name="Picture 4">
            <a:extLst>
              <a:ext uri="{FF2B5EF4-FFF2-40B4-BE49-F238E27FC236}">
                <a16:creationId xmlns:a16="http://schemas.microsoft.com/office/drawing/2014/main" id="{18CE7BB3-C71D-4F68-9333-6D855159A8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0393" y="3664432"/>
            <a:ext cx="5241345" cy="319356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B817F1C-16E3-481D-ACDB-428BFB1A43B3}"/>
              </a:ext>
            </a:extLst>
          </p:cNvPr>
          <p:cNvSpPr txBox="1"/>
          <p:nvPr/>
        </p:nvSpPr>
        <p:spPr>
          <a:xfrm>
            <a:off x="1588432" y="2624612"/>
            <a:ext cx="9891444" cy="789960"/>
          </a:xfrm>
          <a:prstGeom prst="rect">
            <a:avLst/>
          </a:prstGeom>
          <a:noFill/>
        </p:spPr>
        <p:txBody>
          <a:bodyPr wrap="square" rtlCol="0">
            <a:spAutoFit/>
          </a:bodyPr>
          <a:lstStyle/>
          <a:p>
            <a:pPr>
              <a:lnSpc>
                <a:spcPct val="150000"/>
              </a:lnSpc>
            </a:pPr>
            <a:r>
              <a:rPr lang="vi-VN" sz="1600">
                <a:latin typeface="#9Slide02 Noi dung dai" panose="02000000000000000000" pitchFamily="2" charset="0"/>
                <a:ea typeface="#9Slide02 Noi dung dai" panose="02000000000000000000" pitchFamily="2" charset="0"/>
              </a:rPr>
              <a:t>Mô hình dự đoán thời gian học và kết quả thi có thể xác định như hình bên. Mặc dù vẫn có trường hợp ngoại lệ, kết quả vẫn tốt hơn so với hàm tuyến tính hay xét ngưỡng.</a:t>
            </a:r>
            <a:endParaRPr lang="en-US" sz="1600">
              <a:latin typeface="#9Slide02 Noi dung dai" panose="02000000000000000000" pitchFamily="2" charset="0"/>
              <a:ea typeface="#9Slide02 Noi dung dai" panose="02000000000000000000" pitchFamily="2" charset="0"/>
            </a:endParaRPr>
          </a:p>
        </p:txBody>
      </p:sp>
    </p:spTree>
    <p:extLst>
      <p:ext uri="{BB962C8B-B14F-4D97-AF65-F5344CB8AC3E}">
        <p14:creationId xmlns:p14="http://schemas.microsoft.com/office/powerpoint/2010/main" val="1965685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86969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MÔ HÌNH REGRESSION</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117585"/>
            <a:ext cx="2012089"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Logistic Regression</a:t>
            </a:r>
          </a:p>
        </p:txBody>
      </p:sp>
      <p:pic>
        <p:nvPicPr>
          <p:cNvPr id="3" name="Picture 2">
            <a:extLst>
              <a:ext uri="{FF2B5EF4-FFF2-40B4-BE49-F238E27FC236}">
                <a16:creationId xmlns:a16="http://schemas.microsoft.com/office/drawing/2014/main" id="{A1CBF27E-260C-4E34-B551-EF08260AF714}"/>
              </a:ext>
            </a:extLst>
          </p:cNvPr>
          <p:cNvPicPr>
            <a:picLocks noChangeAspect="1"/>
          </p:cNvPicPr>
          <p:nvPr/>
        </p:nvPicPr>
        <p:blipFill>
          <a:blip r:embed="rId2"/>
          <a:stretch>
            <a:fillRect/>
          </a:stretch>
        </p:blipFill>
        <p:spPr>
          <a:xfrm>
            <a:off x="2324276" y="2403599"/>
            <a:ext cx="6071254" cy="1822367"/>
          </a:xfrm>
          <a:prstGeom prst="rect">
            <a:avLst/>
          </a:prstGeom>
        </p:spPr>
      </p:pic>
      <p:sp>
        <p:nvSpPr>
          <p:cNvPr id="12" name="Content Placeholder 6">
            <a:extLst>
              <a:ext uri="{FF2B5EF4-FFF2-40B4-BE49-F238E27FC236}">
                <a16:creationId xmlns:a16="http://schemas.microsoft.com/office/drawing/2014/main" id="{A5C261D8-E56A-466B-85DE-D01D0E99FC13}"/>
              </a:ext>
            </a:extLst>
          </p:cNvPr>
          <p:cNvSpPr txBox="1">
            <a:spLocks/>
          </p:cNvSpPr>
          <p:nvPr/>
        </p:nvSpPr>
        <p:spPr>
          <a:xfrm>
            <a:off x="1560520" y="1670877"/>
            <a:ext cx="9716877" cy="571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600" b="1">
                <a:latin typeface="#9Slide02 Noi dung dai" panose="02000000000000000000" pitchFamily="2" charset="0"/>
                <a:ea typeface="#9Slide02 Noi dung dai" panose="02000000000000000000" pitchFamily="2" charset="0"/>
              </a:rPr>
              <a:t>Hàm mất mát: </a:t>
            </a:r>
            <a:r>
              <a:rPr lang="en-US" sz="1600">
                <a:latin typeface="#9Slide02 Noi dung dai" panose="02000000000000000000" pitchFamily="2" charset="0"/>
                <a:ea typeface="#9Slide02 Noi dung dai" panose="02000000000000000000" pitchFamily="2" charset="0"/>
              </a:rPr>
              <a:t>Cross Entropy</a:t>
            </a:r>
          </a:p>
        </p:txBody>
      </p:sp>
    </p:spTree>
    <p:extLst>
      <p:ext uri="{BB962C8B-B14F-4D97-AF65-F5344CB8AC3E}">
        <p14:creationId xmlns:p14="http://schemas.microsoft.com/office/powerpoint/2010/main" val="1057247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4929555"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ĐÁNH GIÁ ĐỘ CHÍNH XÁC CỦA MÔ HÌNH</a:t>
            </a:r>
            <a:endParaRPr lang="en-US" sz="2000">
              <a:latin typeface="#9Slide02 Noi dung dai" panose="02000000000000000000" pitchFamily="2" charset="0"/>
              <a:ea typeface="#9Slide02 Noi dung dai" panose="02000000000000000000" pitchFamily="2" charset="0"/>
            </a:endParaRPr>
          </a:p>
        </p:txBody>
      </p:sp>
      <p:sp>
        <p:nvSpPr>
          <p:cNvPr id="2" name="TextBox 1">
            <a:extLst>
              <a:ext uri="{FF2B5EF4-FFF2-40B4-BE49-F238E27FC236}">
                <a16:creationId xmlns:a16="http://schemas.microsoft.com/office/drawing/2014/main" id="{0FA66994-9B0D-46C8-90DB-635EC82847EF}"/>
              </a:ext>
            </a:extLst>
          </p:cNvPr>
          <p:cNvSpPr txBox="1"/>
          <p:nvPr/>
        </p:nvSpPr>
        <p:spPr>
          <a:xfrm>
            <a:off x="1560520" y="1233795"/>
            <a:ext cx="1042273" cy="369332"/>
          </a:xfrm>
          <a:prstGeom prst="rect">
            <a:avLst/>
          </a:prstGeom>
          <a:noFill/>
        </p:spPr>
        <p:txBody>
          <a:bodyPr wrap="none" rtlCol="0">
            <a:spAutoFit/>
          </a:bodyPr>
          <a:lstStyle/>
          <a:p>
            <a:r>
              <a:rPr lang="en-US" dirty="0">
                <a:solidFill>
                  <a:srgbClr val="002060"/>
                </a:solidFill>
                <a:latin typeface="#9Slide02 Tieu de rat dai 01" panose="02000000000000000000" pitchFamily="2" charset="0"/>
                <a:ea typeface="#9Slide02 Tieu de rat dai 01" panose="02000000000000000000" pitchFamily="2" charset="0"/>
              </a:rPr>
              <a:t>Accuracy</a:t>
            </a:r>
          </a:p>
        </p:txBody>
      </p:sp>
      <p:sp>
        <p:nvSpPr>
          <p:cNvPr id="13" name="TextBox 12">
            <a:extLst>
              <a:ext uri="{FF2B5EF4-FFF2-40B4-BE49-F238E27FC236}">
                <a16:creationId xmlns:a16="http://schemas.microsoft.com/office/drawing/2014/main" id="{53086321-A5AC-4544-A991-DDF457A574A4}"/>
              </a:ext>
            </a:extLst>
          </p:cNvPr>
          <p:cNvSpPr txBox="1"/>
          <p:nvPr/>
        </p:nvSpPr>
        <p:spPr>
          <a:xfrm>
            <a:off x="1560520" y="1663878"/>
            <a:ext cx="9847708" cy="361574"/>
          </a:xfrm>
          <a:prstGeom prst="rect">
            <a:avLst/>
          </a:prstGeom>
          <a:noFill/>
        </p:spPr>
        <p:txBody>
          <a:bodyPr wrap="square" rtlCol="0">
            <a:spAutoFit/>
          </a:bodyPr>
          <a:lstStyle/>
          <a:p>
            <a:pPr algn="just">
              <a:lnSpc>
                <a:spcPct val="118000"/>
              </a:lnSpc>
            </a:pPr>
            <a:r>
              <a:rPr lang="en-US" sz="1600">
                <a:latin typeface="#9Slide02 Noi dung dai" panose="02000000000000000000" pitchFamily="2" charset="0"/>
                <a:ea typeface="#9Slide02 Noi dung dai" panose="02000000000000000000" pitchFamily="2" charset="0"/>
              </a:rPr>
              <a:t>Tỉ lệ số hồ s</a:t>
            </a:r>
            <a:r>
              <a:rPr lang="vi-VN" sz="1600">
                <a:latin typeface="#9Slide02 Noi dung dai" panose="02000000000000000000" pitchFamily="2" charset="0"/>
                <a:ea typeface="#9Slide02 Noi dung dai" panose="02000000000000000000" pitchFamily="2" charset="0"/>
              </a:rPr>
              <a:t>ơ</a:t>
            </a:r>
            <a:r>
              <a:rPr lang="en-US" sz="1600">
                <a:latin typeface="#9Slide02 Noi dung dai" panose="02000000000000000000" pitchFamily="2" charset="0"/>
                <a:ea typeface="#9Slide02 Noi dung dai" panose="02000000000000000000" pitchFamily="2" charset="0"/>
              </a:rPr>
              <a:t> dự đoán đúng trên tổng số hồ s</a:t>
            </a:r>
            <a:r>
              <a:rPr lang="vi-VN" sz="1600">
                <a:latin typeface="#9Slide02 Noi dung dai" panose="02000000000000000000" pitchFamily="2" charset="0"/>
                <a:ea typeface="#9Slide02 Noi dung dai" panose="02000000000000000000" pitchFamily="2" charset="0"/>
              </a:rPr>
              <a:t>ơ</a:t>
            </a:r>
            <a:r>
              <a:rPr lang="en-US" sz="1600">
                <a:latin typeface="#9Slide02 Noi dung dai" panose="02000000000000000000" pitchFamily="2" charset="0"/>
                <a:ea typeface="#9Slide02 Noi dung dai" panose="02000000000000000000" pitchFamily="2" charset="0"/>
              </a:rPr>
              <a:t>.</a:t>
            </a:r>
          </a:p>
        </p:txBody>
      </p:sp>
      <p:sp>
        <p:nvSpPr>
          <p:cNvPr id="14" name="TextBox 13">
            <a:extLst>
              <a:ext uri="{FF2B5EF4-FFF2-40B4-BE49-F238E27FC236}">
                <a16:creationId xmlns:a16="http://schemas.microsoft.com/office/drawing/2014/main" id="{B10F52B8-464E-4E28-9A54-A8E62808E5D6}"/>
              </a:ext>
            </a:extLst>
          </p:cNvPr>
          <p:cNvSpPr txBox="1"/>
          <p:nvPr/>
        </p:nvSpPr>
        <p:spPr>
          <a:xfrm>
            <a:off x="1560520" y="2189759"/>
            <a:ext cx="1866217"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Recall &amp; Precision</a:t>
            </a:r>
          </a:p>
        </p:txBody>
      </p:sp>
      <p:pic>
        <p:nvPicPr>
          <p:cNvPr id="3074" name="Picture 2" descr="Cheatsheet for precision &amp; recall | Machine learning, Data science ...">
            <a:extLst>
              <a:ext uri="{FF2B5EF4-FFF2-40B4-BE49-F238E27FC236}">
                <a16:creationId xmlns:a16="http://schemas.microsoft.com/office/drawing/2014/main" id="{E1B429FE-0092-4726-B4AF-89BAFB6A93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091"/>
          <a:stretch/>
        </p:blipFill>
        <p:spPr bwMode="auto">
          <a:xfrm>
            <a:off x="3888083" y="2164164"/>
            <a:ext cx="6359525" cy="266838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E488293-1489-4E32-9306-B216179FF215}"/>
              </a:ext>
            </a:extLst>
          </p:cNvPr>
          <p:cNvSpPr txBox="1"/>
          <p:nvPr/>
        </p:nvSpPr>
        <p:spPr>
          <a:xfrm>
            <a:off x="1560520" y="4832549"/>
            <a:ext cx="2829621" cy="369332"/>
          </a:xfrm>
          <a:prstGeom prst="rect">
            <a:avLst/>
          </a:prstGeom>
          <a:noFill/>
        </p:spPr>
        <p:txBody>
          <a:bodyPr wrap="none" rtlCol="0">
            <a:spAutoFit/>
          </a:bodyPr>
          <a:lstStyle/>
          <a:p>
            <a:r>
              <a:rPr lang="en-US" dirty="0">
                <a:solidFill>
                  <a:srgbClr val="002060"/>
                </a:solidFill>
                <a:latin typeface="#9Slide02 Tieu de rat dai 01" panose="02000000000000000000" pitchFamily="2" charset="0"/>
                <a:ea typeface="#9Slide02 Tieu de rat dai 01" panose="02000000000000000000" pitchFamily="2" charset="0"/>
              </a:rPr>
              <a:t>Đ</a:t>
            </a:r>
            <a:r>
              <a:rPr lang="vi-VN" dirty="0">
                <a:solidFill>
                  <a:srgbClr val="002060"/>
                </a:solidFill>
                <a:latin typeface="#9Slide02 Tieu de rat dai 01" panose="02000000000000000000" pitchFamily="2" charset="0"/>
                <a:ea typeface="#9Slide02 Tieu de rat dai 01" panose="02000000000000000000" pitchFamily="2" charset="0"/>
              </a:rPr>
              <a:t>ư</a:t>
            </a:r>
            <a:r>
              <a:rPr lang="en-US" dirty="0" err="1">
                <a:solidFill>
                  <a:srgbClr val="002060"/>
                </a:solidFill>
                <a:latin typeface="#9Slide02 Tieu de rat dai 01" panose="02000000000000000000" pitchFamily="2" charset="0"/>
                <a:ea typeface="#9Slide02 Tieu de rat dai 01" panose="02000000000000000000" pitchFamily="2" charset="0"/>
              </a:rPr>
              <a:t>ờng</a:t>
            </a:r>
            <a:r>
              <a:rPr lang="en-US" dirty="0">
                <a:solidFill>
                  <a:srgbClr val="002060"/>
                </a:solidFill>
                <a:latin typeface="#9Slide02 Tieu de rat dai 01" panose="02000000000000000000" pitchFamily="2" charset="0"/>
                <a:ea typeface="#9Slide02 Tieu de rat dai 01" panose="02000000000000000000" pitchFamily="2" charset="0"/>
              </a:rPr>
              <a:t> cong precision, recall</a:t>
            </a:r>
          </a:p>
        </p:txBody>
      </p:sp>
      <p:sp>
        <p:nvSpPr>
          <p:cNvPr id="19" name="TextBox 18">
            <a:extLst>
              <a:ext uri="{FF2B5EF4-FFF2-40B4-BE49-F238E27FC236}">
                <a16:creationId xmlns:a16="http://schemas.microsoft.com/office/drawing/2014/main" id="{37EB553E-6F4A-48BE-B9D2-7662AC4AD3B2}"/>
              </a:ext>
            </a:extLst>
          </p:cNvPr>
          <p:cNvSpPr txBox="1"/>
          <p:nvPr/>
        </p:nvSpPr>
        <p:spPr>
          <a:xfrm>
            <a:off x="1560519" y="5324400"/>
            <a:ext cx="10268623" cy="1233158"/>
          </a:xfrm>
          <a:prstGeom prst="rect">
            <a:avLst/>
          </a:prstGeom>
          <a:noFill/>
        </p:spPr>
        <p:txBody>
          <a:bodyPr wrap="square" rtlCol="0">
            <a:spAutoFit/>
          </a:bodyPr>
          <a:lstStyle/>
          <a:p>
            <a:pPr algn="just">
              <a:lnSpc>
                <a:spcPct val="118000"/>
              </a:lnSpc>
            </a:pPr>
            <a:r>
              <a:rPr lang="vi-VN" sz="1600" dirty="0">
                <a:latin typeface="#9Slide02 Noi dung dai" panose="02000000000000000000" pitchFamily="2" charset="0"/>
                <a:ea typeface="#9Slide02 Noi dung dai" panose="02000000000000000000" pitchFamily="2" charset="0"/>
              </a:rPr>
              <a:t>Đường cong precision, recall giúp lựa chọn ngưỡng xác suất phù hợp để mang lại độ chính xác cao hơn trong precision hoặc recall. Precision cho ta biết tỷ lệ dự báo chính xác trong số các hồ sơ được dự báo là GOOD (tức nhãn là 1). Recall đo lường tỷ lệ dự báo chính xác các hồ sơ GOOD trên thực tế. Luôn có sự đánh đổi giữa 2 tỷ lệ này, nên ta cần phải dựa vào biểu đồ của 2 đường precision vs recall để tìm ra ngưỡng tối ưu</a:t>
            </a:r>
            <a:endParaRPr lang="en-US" sz="1600" dirty="0">
              <a:latin typeface="#9Slide02 Noi dung dai" panose="02000000000000000000" pitchFamily="2" charset="0"/>
              <a:ea typeface="#9Slide02 Noi dung dai" panose="02000000000000000000" pitchFamily="2" charset="0"/>
            </a:endParaRPr>
          </a:p>
        </p:txBody>
      </p:sp>
    </p:spTree>
    <p:extLst>
      <p:ext uri="{BB962C8B-B14F-4D97-AF65-F5344CB8AC3E}">
        <p14:creationId xmlns:p14="http://schemas.microsoft.com/office/powerpoint/2010/main" val="1714199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3273653" cy="400110"/>
          </a:xfrm>
          <a:prstGeom prst="rect">
            <a:avLst/>
          </a:prstGeom>
          <a:noFill/>
        </p:spPr>
        <p:txBody>
          <a:bodyPr wrap="none" rtlCol="0">
            <a:spAutoFit/>
          </a:bodyPr>
          <a:lstStyle/>
          <a:p>
            <a:r>
              <a:rPr lang="en-US" sz="2000" b="1" dirty="0">
                <a:latin typeface="#9Slide02 Tieu de dai" panose="02000000000000000000" pitchFamily="2" charset="0"/>
                <a:ea typeface="#9Slide02 Tieu de dai" panose="02000000000000000000" pitchFamily="2" charset="0"/>
              </a:rPr>
              <a:t>TÍNH ĐIỂM CREDIT SCORE</a:t>
            </a:r>
            <a:endParaRPr lang="en-US" sz="2000" dirty="0">
              <a:latin typeface="#9Slide02 Noi dung dai" panose="02000000000000000000" pitchFamily="2" charset="0"/>
              <a:ea typeface="#9Slide02 Noi dung dai" panose="02000000000000000000" pitchFamily="2" charset="0"/>
            </a:endParaRPr>
          </a:p>
        </p:txBody>
      </p:sp>
      <p:sp>
        <p:nvSpPr>
          <p:cNvPr id="3" name="TextBox 2">
            <a:extLst>
              <a:ext uri="{FF2B5EF4-FFF2-40B4-BE49-F238E27FC236}">
                <a16:creationId xmlns:a16="http://schemas.microsoft.com/office/drawing/2014/main" id="{83901D65-50D3-401A-82AF-BC93B9C5C41A}"/>
              </a:ext>
            </a:extLst>
          </p:cNvPr>
          <p:cNvSpPr txBox="1"/>
          <p:nvPr/>
        </p:nvSpPr>
        <p:spPr>
          <a:xfrm>
            <a:off x="1682885" y="1235413"/>
            <a:ext cx="2951449" cy="369332"/>
          </a:xfrm>
          <a:prstGeom prst="rect">
            <a:avLst/>
          </a:prstGeom>
          <a:noFill/>
        </p:spPr>
        <p:txBody>
          <a:bodyPr wrap="none" rtlCol="0">
            <a:spAutoFit/>
          </a:bodyPr>
          <a:lstStyle/>
          <a:p>
            <a:pPr algn="l"/>
            <a:r>
              <a:rPr lang="en-US" dirty="0">
                <a:solidFill>
                  <a:srgbClr val="002060"/>
                </a:solidFill>
                <a:latin typeface="#9Slide02 Tieu de rat dai 01" panose="02000000000000000000" pitchFamily="2" charset="0"/>
                <a:ea typeface="#9Slide02 Tieu de rat dai 01" panose="02000000000000000000" pitchFamily="2" charset="0"/>
              </a:rPr>
              <a:t>Tính điểm số cho mỗi feature </a:t>
            </a:r>
          </a:p>
        </p:txBody>
      </p:sp>
      <p:pic>
        <p:nvPicPr>
          <p:cNvPr id="4" name="Picture 3">
            <a:extLst>
              <a:ext uri="{FF2B5EF4-FFF2-40B4-BE49-F238E27FC236}">
                <a16:creationId xmlns:a16="http://schemas.microsoft.com/office/drawing/2014/main" id="{966D5421-B4C3-4C8C-BDD7-B70F2DFBB1CD}"/>
              </a:ext>
            </a:extLst>
          </p:cNvPr>
          <p:cNvPicPr>
            <a:picLocks noChangeAspect="1"/>
          </p:cNvPicPr>
          <p:nvPr/>
        </p:nvPicPr>
        <p:blipFill rotWithShape="1">
          <a:blip r:embed="rId3"/>
          <a:srcRect t="19437"/>
          <a:stretch/>
        </p:blipFill>
        <p:spPr>
          <a:xfrm>
            <a:off x="3657267" y="1859489"/>
            <a:ext cx="5296235" cy="948179"/>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AA1B375-A76D-4225-B6BB-8D126A05E5C4}"/>
                  </a:ext>
                </a:extLst>
              </p:cNvPr>
              <p:cNvSpPr txBox="1"/>
              <p:nvPr/>
            </p:nvSpPr>
            <p:spPr>
              <a:xfrm>
                <a:off x="1682885" y="2976664"/>
                <a:ext cx="5237139" cy="1897955"/>
              </a:xfrm>
              <a:prstGeom prst="rect">
                <a:avLst/>
              </a:prstGeom>
              <a:noFill/>
            </p:spPr>
            <p:txBody>
              <a:bodyPr wrap="none" rtlCol="0">
                <a:spAutoFit/>
              </a:bodyPr>
              <a:lstStyle/>
              <a:p>
                <a:pPr algn="l">
                  <a:lnSpc>
                    <a:spcPct val="150000"/>
                  </a:lnSpc>
                </a:pPr>
                <a:r>
                  <a:rPr lang="en-US" sz="1600" dirty="0">
                    <a:latin typeface="#9Slide02 Noi dung dai" panose="02000000000000000000" pitchFamily="2" charset="0"/>
                    <a:ea typeface="#9Slide02 Noi dung dai" panose="02000000000000000000" pitchFamily="2" charset="0"/>
                  </a:rPr>
                  <a:t>Trong đó:</a:t>
                </a:r>
              </a:p>
              <a:p>
                <a:pPr marL="174625" indent="-174625" algn="l">
                  <a:lnSpc>
                    <a:spcPct val="150000"/>
                  </a:lnSpc>
                  <a:buFont typeface="Arial" panose="020B0604020202020204" pitchFamily="34" charset="0"/>
                  <a:buChar char="•"/>
                </a:pPr>
                <a14:m>
                  <m:oMath xmlns:m="http://schemas.openxmlformats.org/officeDocument/2006/math">
                    <m:r>
                      <a:rPr lang="en-US" sz="1600" i="1" smtClean="0">
                        <a:latin typeface="Cambria Math" panose="02040503050406030204" pitchFamily="18" charset="0"/>
                        <a:ea typeface="Cambria Math" panose="02040503050406030204" pitchFamily="18" charset="0"/>
                      </a:rPr>
                      <m:t>𝛽</m:t>
                    </m:r>
                  </m:oMath>
                </a14:m>
                <a:r>
                  <a:rPr lang="en-US" sz="1600" dirty="0">
                    <a:latin typeface="#9Slide02 Noi dung dai" panose="02000000000000000000" pitchFamily="2" charset="0"/>
                    <a:ea typeface="#9Slide02 Noi dung dai" panose="02000000000000000000" pitchFamily="2" charset="0"/>
                  </a:rPr>
                  <a:t>: Hệ số của biến trong phương trình hồi quy logistic</a:t>
                </a:r>
              </a:p>
              <a:p>
                <a:pPr marL="174625" indent="-174625" algn="l">
                  <a:lnSpc>
                    <a:spcPct val="150000"/>
                  </a:lnSpc>
                  <a:buFont typeface="Arial" panose="020B0604020202020204" pitchFamily="34" charset="0"/>
                  <a:buChar char="•"/>
                </a:pPr>
                <a14:m>
                  <m:oMath xmlns:m="http://schemas.openxmlformats.org/officeDocument/2006/math">
                    <m:r>
                      <a:rPr lang="en-US" sz="160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oMath>
                </a14:m>
                <a:r>
                  <a:rPr lang="en-US" sz="1600" dirty="0">
                    <a:latin typeface="#9Slide02 Noi dung dai" panose="02000000000000000000" pitchFamily="2" charset="0"/>
                    <a:ea typeface="#9Slide02 Noi dung dai" panose="02000000000000000000" pitchFamily="2" charset="0"/>
                  </a:rPr>
                  <a:t> Hệ số chặn của phương trình hồi quy logistic</a:t>
                </a:r>
              </a:p>
              <a:p>
                <a:pPr marL="174625" indent="-174625" algn="l">
                  <a:lnSpc>
                    <a:spcPct val="150000"/>
                  </a:lnSpc>
                  <a:buFont typeface="Arial" panose="020B0604020202020204" pitchFamily="34" charset="0"/>
                  <a:buChar char="•"/>
                </a:pPr>
                <a:r>
                  <a:rPr lang="en-US" sz="1600" dirty="0">
                    <a:latin typeface="Cambria Math" panose="02040503050406030204" pitchFamily="18" charset="0"/>
                    <a:ea typeface="Cambria Math" panose="02040503050406030204" pitchFamily="18" charset="0"/>
                  </a:rPr>
                  <a:t>WOE:</a:t>
                </a:r>
                <a:r>
                  <a:rPr lang="en-US" sz="1600" dirty="0">
                    <a:latin typeface="#9Slide02 Noi dung dai" panose="02000000000000000000" pitchFamily="2" charset="0"/>
                    <a:ea typeface="#9Slide02 Noi dung dai" panose="02000000000000000000" pitchFamily="2" charset="0"/>
                  </a:rPr>
                  <a:t> Hệ số trọng số bằng chứng của mỗi feature</a:t>
                </a:r>
              </a:p>
              <a:p>
                <a:pPr marL="174625" indent="-174625" algn="l">
                  <a:lnSpc>
                    <a:spcPct val="150000"/>
                  </a:lnSpc>
                  <a:buFont typeface="Arial" panose="020B0604020202020204" pitchFamily="34" charset="0"/>
                  <a:buChar char="•"/>
                </a:pPr>
                <a14:m>
                  <m:oMath xmlns:m="http://schemas.openxmlformats.org/officeDocument/2006/math">
                    <m:r>
                      <a:rPr lang="en-US" sz="1600" b="0" i="1" smtClean="0">
                        <a:latin typeface="Cambria Math" panose="02040503050406030204" pitchFamily="18" charset="0"/>
                        <a:ea typeface="#9Slide02 Noi dung dai" panose="02000000000000000000" pitchFamily="2" charset="0"/>
                      </a:rPr>
                      <m:t>𝑛</m:t>
                    </m:r>
                  </m:oMath>
                </a14:m>
                <a:r>
                  <a:rPr lang="en-US" sz="1600" dirty="0">
                    <a:latin typeface="#9Slide02 Noi dung dai" panose="02000000000000000000" pitchFamily="2" charset="0"/>
                    <a:ea typeface="#9Slide02 Noi dung dai" panose="02000000000000000000" pitchFamily="2" charset="0"/>
                  </a:rPr>
                  <a:t>: Số lượng các biến của mô hình</a:t>
                </a:r>
              </a:p>
            </p:txBody>
          </p:sp>
        </mc:Choice>
        <mc:Fallback>
          <p:sp>
            <p:nvSpPr>
              <p:cNvPr id="15" name="TextBox 14">
                <a:extLst>
                  <a:ext uri="{FF2B5EF4-FFF2-40B4-BE49-F238E27FC236}">
                    <a16:creationId xmlns:a16="http://schemas.microsoft.com/office/drawing/2014/main" id="{DAA1B375-A76D-4225-B6BB-8D126A05E5C4}"/>
                  </a:ext>
                </a:extLst>
              </p:cNvPr>
              <p:cNvSpPr txBox="1">
                <a:spLocks noRot="1" noChangeAspect="1" noMove="1" noResize="1" noEditPoints="1" noAdjustHandles="1" noChangeArrowheads="1" noChangeShapeType="1" noTextEdit="1"/>
              </p:cNvSpPr>
              <p:nvPr/>
            </p:nvSpPr>
            <p:spPr>
              <a:xfrm>
                <a:off x="1682885" y="2976664"/>
                <a:ext cx="5237139" cy="1897955"/>
              </a:xfrm>
              <a:prstGeom prst="rect">
                <a:avLst/>
              </a:prstGeom>
              <a:blipFill>
                <a:blip r:embed="rId4"/>
                <a:stretch>
                  <a:fillRect l="-582" b="-28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735A3A6-C27E-4E59-B97B-148A3364ED1D}"/>
              </a:ext>
            </a:extLst>
          </p:cNvPr>
          <p:cNvPicPr>
            <a:picLocks noChangeAspect="1"/>
          </p:cNvPicPr>
          <p:nvPr/>
        </p:nvPicPr>
        <p:blipFill>
          <a:blip r:embed="rId5"/>
          <a:stretch>
            <a:fillRect/>
          </a:stretch>
        </p:blipFill>
        <p:spPr>
          <a:xfrm>
            <a:off x="1560520" y="4874619"/>
            <a:ext cx="4473074" cy="778431"/>
          </a:xfrm>
          <a:prstGeom prst="rect">
            <a:avLst/>
          </a:prstGeom>
        </p:spPr>
      </p:pic>
      <p:sp>
        <p:nvSpPr>
          <p:cNvPr id="9" name="TextBox 8">
            <a:extLst>
              <a:ext uri="{FF2B5EF4-FFF2-40B4-BE49-F238E27FC236}">
                <a16:creationId xmlns:a16="http://schemas.microsoft.com/office/drawing/2014/main" id="{AA27DDB4-0ED5-438F-B47D-34BED322D049}"/>
              </a:ext>
            </a:extLst>
          </p:cNvPr>
          <p:cNvSpPr txBox="1"/>
          <p:nvPr/>
        </p:nvSpPr>
        <p:spPr>
          <a:xfrm>
            <a:off x="1754248" y="5738988"/>
            <a:ext cx="9472465" cy="584775"/>
          </a:xfrm>
          <a:prstGeom prst="rect">
            <a:avLst/>
          </a:prstGeom>
          <a:noFill/>
        </p:spPr>
        <p:txBody>
          <a:bodyPr wrap="none" rtlCol="0">
            <a:spAutoFit/>
          </a:bodyPr>
          <a:lstStyle/>
          <a:p>
            <a:pPr marL="117475" indent="-117475" algn="l">
              <a:buFont typeface="Arial" panose="020B0604020202020204" pitchFamily="34" charset="0"/>
              <a:buChar char="•"/>
            </a:pPr>
            <a:r>
              <a:rPr lang="en-US" sz="1600" dirty="0">
                <a:latin typeface="#9Slide02 Noi dung dai" panose="02000000000000000000" pitchFamily="2" charset="0"/>
                <a:ea typeface="#9Slide02 Noi dung dai" panose="02000000000000000000" pitchFamily="2" charset="0"/>
              </a:rPr>
              <a:t>odds là </a:t>
            </a:r>
            <a:r>
              <a:rPr lang="en-US" sz="1600" dirty="0" err="1">
                <a:latin typeface="#9Slide02 Noi dung dai" panose="02000000000000000000" pitchFamily="2" charset="0"/>
                <a:ea typeface="#9Slide02 Noi dung dai" panose="02000000000000000000" pitchFamily="2" charset="0"/>
              </a:rPr>
              <a:t>tỷ</a:t>
            </a:r>
            <a:r>
              <a:rPr lang="en-US" sz="1600" dirty="0">
                <a:latin typeface="#9Slide02 Noi dung dai" panose="02000000000000000000" pitchFamily="2" charset="0"/>
                <a:ea typeface="#9Slide02 Noi dung dai" panose="02000000000000000000" pitchFamily="2" charset="0"/>
              </a:rPr>
              <a:t> lệ xác suất GOOD/ BAD, </a:t>
            </a:r>
            <a:r>
              <a:rPr lang="en-US" sz="1600" dirty="0" err="1">
                <a:latin typeface="#9Slide02 Noi dung dai" panose="02000000000000000000" pitchFamily="2" charset="0"/>
                <a:ea typeface="#9Slide02 Noi dung dai" panose="02000000000000000000" pitchFamily="2" charset="0"/>
              </a:rPr>
              <a:t>pdo</a:t>
            </a:r>
            <a:r>
              <a:rPr lang="en-US" sz="1600" dirty="0">
                <a:latin typeface="#9Slide02 Noi dung dai" panose="02000000000000000000" pitchFamily="2" charset="0"/>
                <a:ea typeface="#9Slide02 Noi dung dai" panose="02000000000000000000" pitchFamily="2" charset="0"/>
              </a:rPr>
              <a:t> (point double odds ratio) điểm thay đổi để gấp đôi odds ratio, </a:t>
            </a:r>
          </a:p>
          <a:p>
            <a:pPr algn="l"/>
            <a:r>
              <a:rPr lang="en-US" sz="1600" dirty="0" err="1">
                <a:latin typeface="#9Slide02 Noi dung dai" panose="02000000000000000000" pitchFamily="2" charset="0"/>
                <a:ea typeface="#9Slide02 Noi dung dai" panose="02000000000000000000" pitchFamily="2" charset="0"/>
              </a:rPr>
              <a:t>Base_Score</a:t>
            </a:r>
            <a:r>
              <a:rPr lang="en-US" sz="1600" dirty="0">
                <a:latin typeface="#9Slide02 Noi dung dai" panose="02000000000000000000" pitchFamily="2" charset="0"/>
                <a:ea typeface="#9Slide02 Noi dung dai" panose="02000000000000000000" pitchFamily="2" charset="0"/>
              </a:rPr>
              <a:t> bằng 600</a:t>
            </a:r>
          </a:p>
        </p:txBody>
      </p:sp>
    </p:spTree>
    <p:extLst>
      <p:ext uri="{BB962C8B-B14F-4D97-AF65-F5344CB8AC3E}">
        <p14:creationId xmlns:p14="http://schemas.microsoft.com/office/powerpoint/2010/main" val="301886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CEE40D-F229-4AC1-A598-481C6821F58A}"/>
              </a:ext>
            </a:extLst>
          </p:cNvPr>
          <p:cNvSpPr>
            <a:spLocks noGrp="1"/>
          </p:cNvSpPr>
          <p:nvPr>
            <p:ph type="body" sz="quarter" idx="12"/>
          </p:nvPr>
        </p:nvSpPr>
        <p:spPr>
          <a:xfrm>
            <a:off x="807849" y="523280"/>
            <a:ext cx="428010" cy="514668"/>
          </a:xfrm>
        </p:spPr>
        <p:txBody>
          <a:bodyPr>
            <a:normAutofit lnSpcReduction="10000"/>
          </a:bodyPr>
          <a:lstStyle/>
          <a:p>
            <a:r>
              <a:rPr lang="en-US"/>
              <a:t>2</a:t>
            </a:r>
          </a:p>
        </p:txBody>
      </p:sp>
      <p:sp>
        <p:nvSpPr>
          <p:cNvPr id="7" name="Text Placeholder 6">
            <a:extLst>
              <a:ext uri="{FF2B5EF4-FFF2-40B4-BE49-F238E27FC236}">
                <a16:creationId xmlns:a16="http://schemas.microsoft.com/office/drawing/2014/main" id="{4A3291C2-EDB9-44AB-9AF3-00578BD032C2}"/>
              </a:ext>
            </a:extLst>
          </p:cNvPr>
          <p:cNvSpPr>
            <a:spLocks noGrp="1"/>
          </p:cNvSpPr>
          <p:nvPr>
            <p:ph type="body" sz="quarter" idx="13"/>
          </p:nvPr>
        </p:nvSpPr>
        <p:spPr>
          <a:xfrm rot="16200000">
            <a:off x="-1601345" y="3120070"/>
            <a:ext cx="4152374" cy="617860"/>
          </a:xfrm>
        </p:spPr>
        <p:txBody>
          <a:bodyPr/>
          <a:lstStyle/>
          <a:p>
            <a:pPr algn="ctr"/>
            <a:r>
              <a:rPr lang="en-US" spc="300">
                <a:latin typeface="#9Slide03 BoosterNextFYThin" panose="02000203000000020004" pitchFamily="2" charset="0"/>
              </a:rPr>
              <a:t>CREDIT SCORING</a:t>
            </a:r>
          </a:p>
        </p:txBody>
      </p:sp>
      <p:sp>
        <p:nvSpPr>
          <p:cNvPr id="8" name="TextBox 7">
            <a:extLst>
              <a:ext uri="{FF2B5EF4-FFF2-40B4-BE49-F238E27FC236}">
                <a16:creationId xmlns:a16="http://schemas.microsoft.com/office/drawing/2014/main" id="{63EB41F4-2C3D-4FA0-A8A3-158A967CC5EA}"/>
              </a:ext>
            </a:extLst>
          </p:cNvPr>
          <p:cNvSpPr txBox="1"/>
          <p:nvPr/>
        </p:nvSpPr>
        <p:spPr>
          <a:xfrm>
            <a:off x="1560520" y="580559"/>
            <a:ext cx="248978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KẾT QUẢ ĐÁNH GIÁ</a:t>
            </a:r>
            <a:endParaRPr lang="en-US" sz="2000">
              <a:latin typeface="#9Slide02 Noi dung dai" panose="02000000000000000000" pitchFamily="2" charset="0"/>
              <a:ea typeface="#9Slide02 Noi dung dai" panose="02000000000000000000" pitchFamily="2" charset="0"/>
            </a:endParaRPr>
          </a:p>
        </p:txBody>
      </p:sp>
      <p:pic>
        <p:nvPicPr>
          <p:cNvPr id="8194" name="Picture 2">
            <a:extLst>
              <a:ext uri="{FF2B5EF4-FFF2-40B4-BE49-F238E27FC236}">
                <a16:creationId xmlns:a16="http://schemas.microsoft.com/office/drawing/2014/main" id="{819A1A6B-0AD7-4C0C-A085-75D0B6A6A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859" y="1971203"/>
            <a:ext cx="4156117" cy="27032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62F600-A14F-44E0-B8D4-66CAC3E6D312}"/>
              </a:ext>
            </a:extLst>
          </p:cNvPr>
          <p:cNvSpPr txBox="1"/>
          <p:nvPr/>
        </p:nvSpPr>
        <p:spPr>
          <a:xfrm>
            <a:off x="1287675" y="5692666"/>
            <a:ext cx="3948002" cy="584775"/>
          </a:xfrm>
          <a:prstGeom prst="rect">
            <a:avLst/>
          </a:prstGeom>
          <a:noFill/>
        </p:spPr>
        <p:txBody>
          <a:bodyPr wrap="square" rtlCol="0">
            <a:spAutoFit/>
          </a:bodyPr>
          <a:lstStyle/>
          <a:p>
            <a:pPr algn="ctr"/>
            <a:r>
              <a:rPr lang="en-US" sz="1600">
                <a:latin typeface="#9Slide02 Noi dung dai" panose="02000000000000000000" pitchFamily="2" charset="0"/>
                <a:ea typeface="#9Slide02 Noi dung dai" panose="02000000000000000000" pitchFamily="2" charset="0"/>
              </a:rPr>
              <a:t>Tỉ lệ phân chia các nhóm khách hàng theo ng</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ỡng điểm tín nhiệm</a:t>
            </a:r>
          </a:p>
        </p:txBody>
      </p:sp>
      <p:pic>
        <p:nvPicPr>
          <p:cNvPr id="8196" name="Picture 4">
            <a:extLst>
              <a:ext uri="{FF2B5EF4-FFF2-40B4-BE49-F238E27FC236}">
                <a16:creationId xmlns:a16="http://schemas.microsoft.com/office/drawing/2014/main" id="{DDF7C3B7-7A79-410B-B9E2-E7AF2A9F0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061" y="1499007"/>
            <a:ext cx="5950028" cy="38599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2BAB051-70E5-4ED1-A553-EFAAEA4607F4}"/>
              </a:ext>
            </a:extLst>
          </p:cNvPr>
          <p:cNvSpPr txBox="1"/>
          <p:nvPr/>
        </p:nvSpPr>
        <p:spPr>
          <a:xfrm>
            <a:off x="7481997" y="5685080"/>
            <a:ext cx="3562437" cy="584775"/>
          </a:xfrm>
          <a:prstGeom prst="rect">
            <a:avLst/>
          </a:prstGeom>
          <a:noFill/>
        </p:spPr>
        <p:txBody>
          <a:bodyPr wrap="square" rtlCol="0">
            <a:spAutoFit/>
          </a:bodyPr>
          <a:lstStyle/>
          <a:p>
            <a:pPr algn="ctr"/>
            <a:r>
              <a:rPr lang="en-US" sz="1600">
                <a:latin typeface="#9Slide02 Noi dung dai" panose="02000000000000000000" pitchFamily="2" charset="0"/>
                <a:ea typeface="#9Slide02 Noi dung dai" panose="02000000000000000000" pitchFamily="2" charset="0"/>
              </a:rPr>
              <a:t>Bảng ảnh h</a:t>
            </a:r>
            <a:r>
              <a:rPr lang="vi-VN" sz="1600">
                <a:latin typeface="#9Slide02 Noi dung dai" panose="02000000000000000000" pitchFamily="2" charset="0"/>
                <a:ea typeface="#9Slide02 Noi dung dai" panose="02000000000000000000" pitchFamily="2" charset="0"/>
              </a:rPr>
              <a:t>ư</a:t>
            </a:r>
            <a:r>
              <a:rPr lang="en-US" sz="1600">
                <a:latin typeface="#9Slide02 Noi dung dai" panose="02000000000000000000" pitchFamily="2" charset="0"/>
                <a:ea typeface="#9Slide02 Noi dung dai" panose="02000000000000000000" pitchFamily="2" charset="0"/>
              </a:rPr>
              <a:t>ởng của các nhóm khách hàng theo điểm tín nhiệm</a:t>
            </a:r>
          </a:p>
        </p:txBody>
      </p:sp>
    </p:spTree>
    <p:extLst>
      <p:ext uri="{BB962C8B-B14F-4D97-AF65-F5344CB8AC3E}">
        <p14:creationId xmlns:p14="http://schemas.microsoft.com/office/powerpoint/2010/main" val="1315575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3922063" y="6450520"/>
            <a:ext cx="3418075" cy="439838"/>
          </a:xfrm>
        </p:spPr>
        <p:txBody>
          <a:bodyPr/>
          <a:lstStyle/>
          <a:p>
            <a:r>
              <a:rPr lang="en-US"/>
              <a:t>Võ Thị Quỳnh Trang &amp; 0977 835 589</a:t>
            </a:r>
            <a:endParaRPr lang="en-US" dirty="0"/>
          </a:p>
        </p:txBody>
      </p:sp>
    </p:spTree>
    <p:extLst>
      <p:ext uri="{BB962C8B-B14F-4D97-AF65-F5344CB8AC3E}">
        <p14:creationId xmlns:p14="http://schemas.microsoft.com/office/powerpoint/2010/main" val="41218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3448380"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MACHINE LEARNING LÀ GÌ?</a:t>
            </a:r>
            <a:endParaRPr lang="en-US" sz="2000">
              <a:latin typeface="#9Slide02 Noi dung dai" panose="02000000000000000000" pitchFamily="2" charset="0"/>
              <a:ea typeface="#9Slide02 Noi dung dai" panose="02000000000000000000" pitchFamily="2" charset="0"/>
            </a:endParaRPr>
          </a:p>
        </p:txBody>
      </p:sp>
      <p:pic>
        <p:nvPicPr>
          <p:cNvPr id="11" name="圖片 3">
            <a:extLst>
              <a:ext uri="{FF2B5EF4-FFF2-40B4-BE49-F238E27FC236}">
                <a16:creationId xmlns:a16="http://schemas.microsoft.com/office/drawing/2014/main" id="{EF3F412E-C250-4BC2-94B9-23D14A3EF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0846" y="1967006"/>
            <a:ext cx="13239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6">
            <a:extLst>
              <a:ext uri="{FF2B5EF4-FFF2-40B4-BE49-F238E27FC236}">
                <a16:creationId xmlns:a16="http://schemas.microsoft.com/office/drawing/2014/main" id="{3BBC7D02-CFAE-46F7-88CB-9B05FCAE0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834" y="1838419"/>
            <a:ext cx="2173287"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8">
            <a:extLst>
              <a:ext uri="{FF2B5EF4-FFF2-40B4-BE49-F238E27FC236}">
                <a16:creationId xmlns:a16="http://schemas.microsoft.com/office/drawing/2014/main" id="{A017E027-868C-4F7E-B845-FB93233DEB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5771" y="2983006"/>
            <a:ext cx="21653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圖片 9">
            <a:extLst>
              <a:ext uri="{FF2B5EF4-FFF2-40B4-BE49-F238E27FC236}">
                <a16:creationId xmlns:a16="http://schemas.microsoft.com/office/drawing/2014/main" id="{7C033502-5F36-4F66-9B3B-188A79F1017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1484" y="4006944"/>
            <a:ext cx="2195512" cy="117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字方塊 10">
            <a:extLst>
              <a:ext uri="{FF2B5EF4-FFF2-40B4-BE49-F238E27FC236}">
                <a16:creationId xmlns:a16="http://schemas.microsoft.com/office/drawing/2014/main" id="{56CD2456-2110-4ED9-ADB7-5F9326290B5F}"/>
              </a:ext>
            </a:extLst>
          </p:cNvPr>
          <p:cNvSpPr txBox="1">
            <a:spLocks noChangeArrowheads="1"/>
          </p:cNvSpPr>
          <p:nvPr/>
        </p:nvSpPr>
        <p:spPr bwMode="auto">
          <a:xfrm>
            <a:off x="8678396" y="2135281"/>
            <a:ext cx="1363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zh-TW" sz="2400"/>
              <a:t>“Hi”</a:t>
            </a:r>
            <a:endParaRPr lang="zh-TW" altLang="en-US" sz="2400"/>
          </a:p>
        </p:txBody>
      </p:sp>
      <p:sp>
        <p:nvSpPr>
          <p:cNvPr id="16" name="文字方塊 11">
            <a:extLst>
              <a:ext uri="{FF2B5EF4-FFF2-40B4-BE49-F238E27FC236}">
                <a16:creationId xmlns:a16="http://schemas.microsoft.com/office/drawing/2014/main" id="{3F153D1D-1921-42D3-8774-B0731AEBD56A}"/>
              </a:ext>
            </a:extLst>
          </p:cNvPr>
          <p:cNvSpPr txBox="1">
            <a:spLocks noChangeArrowheads="1"/>
          </p:cNvSpPr>
          <p:nvPr/>
        </p:nvSpPr>
        <p:spPr bwMode="auto">
          <a:xfrm>
            <a:off x="8678396" y="3233831"/>
            <a:ext cx="1992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zh-TW" sz="2400"/>
              <a:t>“How are you”</a:t>
            </a:r>
            <a:endParaRPr lang="zh-TW" altLang="en-US" sz="2400"/>
          </a:p>
        </p:txBody>
      </p:sp>
      <p:sp>
        <p:nvSpPr>
          <p:cNvPr id="17" name="文字方塊 12">
            <a:extLst>
              <a:ext uri="{FF2B5EF4-FFF2-40B4-BE49-F238E27FC236}">
                <a16:creationId xmlns:a16="http://schemas.microsoft.com/office/drawing/2014/main" id="{298D3E8C-C6CB-4CDB-9567-80B65558998D}"/>
              </a:ext>
            </a:extLst>
          </p:cNvPr>
          <p:cNvSpPr txBox="1">
            <a:spLocks noChangeArrowheads="1"/>
          </p:cNvSpPr>
          <p:nvPr/>
        </p:nvSpPr>
        <p:spPr bwMode="auto">
          <a:xfrm>
            <a:off x="8678396" y="4414931"/>
            <a:ext cx="1706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zh-TW" sz="2400"/>
              <a:t>“Good bye”</a:t>
            </a:r>
            <a:endParaRPr lang="zh-TW" altLang="en-US" sz="2400"/>
          </a:p>
        </p:txBody>
      </p:sp>
      <p:pic>
        <p:nvPicPr>
          <p:cNvPr id="18" name="圖片 13">
            <a:extLst>
              <a:ext uri="{FF2B5EF4-FFF2-40B4-BE49-F238E27FC236}">
                <a16:creationId xmlns:a16="http://schemas.microsoft.com/office/drawing/2014/main" id="{64725010-7A0B-4A16-962A-931C64FF1C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50659" y="2035269"/>
            <a:ext cx="1800225"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字方塊 14">
            <a:extLst>
              <a:ext uri="{FF2B5EF4-FFF2-40B4-BE49-F238E27FC236}">
                <a16:creationId xmlns:a16="http://schemas.microsoft.com/office/drawing/2014/main" id="{90EC2A9B-2450-4F54-A607-A31326F3B1D5}"/>
              </a:ext>
            </a:extLst>
          </p:cNvPr>
          <p:cNvSpPr txBox="1">
            <a:spLocks noChangeArrowheads="1"/>
          </p:cNvSpPr>
          <p:nvPr/>
        </p:nvSpPr>
        <p:spPr bwMode="auto">
          <a:xfrm>
            <a:off x="2002959" y="3745006"/>
            <a:ext cx="29765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zh-TW" sz="2800"/>
              <a:t>You said “Hello”</a:t>
            </a:r>
            <a:endParaRPr lang="zh-TW" altLang="en-US" sz="2800"/>
          </a:p>
        </p:txBody>
      </p:sp>
      <p:sp>
        <p:nvSpPr>
          <p:cNvPr id="20" name="文字方塊 15">
            <a:extLst>
              <a:ext uri="{FF2B5EF4-FFF2-40B4-BE49-F238E27FC236}">
                <a16:creationId xmlns:a16="http://schemas.microsoft.com/office/drawing/2014/main" id="{964CDF08-5322-431A-94D8-91ACACC31EA7}"/>
              </a:ext>
            </a:extLst>
          </p:cNvPr>
          <p:cNvSpPr txBox="1">
            <a:spLocks noChangeArrowheads="1"/>
          </p:cNvSpPr>
          <p:nvPr/>
        </p:nvSpPr>
        <p:spPr bwMode="auto">
          <a:xfrm>
            <a:off x="6922621" y="5261069"/>
            <a:ext cx="26828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zh-TW" sz="2400"/>
              <a:t>A large amount of audio data</a:t>
            </a:r>
            <a:endParaRPr lang="zh-TW" altLang="en-US" sz="2400"/>
          </a:p>
        </p:txBody>
      </p:sp>
      <p:sp>
        <p:nvSpPr>
          <p:cNvPr id="21" name="文字方塊 16">
            <a:extLst>
              <a:ext uri="{FF2B5EF4-FFF2-40B4-BE49-F238E27FC236}">
                <a16:creationId xmlns:a16="http://schemas.microsoft.com/office/drawing/2014/main" id="{A15780A0-5F4B-4F5F-ACC8-47B8832984AC}"/>
              </a:ext>
            </a:extLst>
          </p:cNvPr>
          <p:cNvSpPr txBox="1"/>
          <p:nvPr/>
        </p:nvSpPr>
        <p:spPr>
          <a:xfrm>
            <a:off x="3334871" y="5183281"/>
            <a:ext cx="3089275" cy="830263"/>
          </a:xfrm>
          <a:prstGeom prst="rect">
            <a:avLst/>
          </a:prstGeom>
          <a:solidFill>
            <a:schemeClr val="accent2">
              <a:lumMod val="20000"/>
              <a:lumOff val="80000"/>
            </a:schemeClr>
          </a:solidFill>
          <a:ln w="38100">
            <a:solidFill>
              <a:srgbClr val="FF0000"/>
            </a:solidFill>
          </a:ln>
        </p:spPr>
        <p:txBody>
          <a:bodyPr>
            <a:spAutoFit/>
          </a:bodyPr>
          <a:lstStyle/>
          <a:p>
            <a:pPr>
              <a:defRPr/>
            </a:pPr>
            <a:r>
              <a:rPr lang="en-US" altLang="zh-TW" sz="2400" dirty="0"/>
              <a:t>You write the program for learning.</a:t>
            </a:r>
            <a:endParaRPr lang="zh-TW" altLang="en-US" sz="2400" dirty="0"/>
          </a:p>
        </p:txBody>
      </p:sp>
      <p:cxnSp>
        <p:nvCxnSpPr>
          <p:cNvPr id="22" name="直線單箭頭接點 18">
            <a:extLst>
              <a:ext uri="{FF2B5EF4-FFF2-40B4-BE49-F238E27FC236}">
                <a16:creationId xmlns:a16="http://schemas.microsoft.com/office/drawing/2014/main" id="{3C1F408E-8333-4ABB-BA5F-D5443152DD54}"/>
              </a:ext>
            </a:extLst>
          </p:cNvPr>
          <p:cNvCxnSpPr/>
          <p:nvPr/>
        </p:nvCxnSpPr>
        <p:spPr>
          <a:xfrm flipH="1" flipV="1">
            <a:off x="6055846" y="4214906"/>
            <a:ext cx="0" cy="979488"/>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3" name="弧形箭號 (下彎) 19">
            <a:extLst>
              <a:ext uri="{FF2B5EF4-FFF2-40B4-BE49-F238E27FC236}">
                <a16:creationId xmlns:a16="http://schemas.microsoft.com/office/drawing/2014/main" id="{90FD9E1A-E4C6-4B12-8C23-786AE07E5995}"/>
              </a:ext>
            </a:extLst>
          </p:cNvPr>
          <p:cNvSpPr/>
          <p:nvPr/>
        </p:nvSpPr>
        <p:spPr>
          <a:xfrm rot="1607239">
            <a:off x="4200059" y="1578069"/>
            <a:ext cx="1497012" cy="7016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24" name="弧形箭號 (下彎) 20">
            <a:extLst>
              <a:ext uri="{FF2B5EF4-FFF2-40B4-BE49-F238E27FC236}">
                <a16:creationId xmlns:a16="http://schemas.microsoft.com/office/drawing/2014/main" id="{6CE6EC35-FB14-4EB5-B4CF-AB17CD0CC4DF}"/>
              </a:ext>
            </a:extLst>
          </p:cNvPr>
          <p:cNvSpPr/>
          <p:nvPr/>
        </p:nvSpPr>
        <p:spPr>
          <a:xfrm rot="9648183">
            <a:off x="4260384" y="4016469"/>
            <a:ext cx="1487487" cy="7381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25" name="文字方塊 17">
            <a:extLst>
              <a:ext uri="{FF2B5EF4-FFF2-40B4-BE49-F238E27FC236}">
                <a16:creationId xmlns:a16="http://schemas.microsoft.com/office/drawing/2014/main" id="{085735AE-9FD6-4C8B-982F-F97F9E25F9D8}"/>
              </a:ext>
            </a:extLst>
          </p:cNvPr>
          <p:cNvSpPr txBox="1"/>
          <p:nvPr/>
        </p:nvSpPr>
        <p:spPr>
          <a:xfrm>
            <a:off x="5828834" y="1589181"/>
            <a:ext cx="2098675" cy="461963"/>
          </a:xfrm>
          <a:prstGeom prst="rect">
            <a:avLst/>
          </a:prstGeom>
          <a:solidFill>
            <a:schemeClr val="accent6">
              <a:lumMod val="20000"/>
              <a:lumOff val="80000"/>
            </a:schemeClr>
          </a:solidFill>
          <a:ln w="38100">
            <a:solidFill>
              <a:srgbClr val="00B050"/>
            </a:solidFill>
          </a:ln>
        </p:spPr>
        <p:txBody>
          <a:bodyPr>
            <a:spAutoFit/>
          </a:bodyPr>
          <a:lstStyle/>
          <a:p>
            <a:pPr algn="ctr">
              <a:defRPr/>
            </a:pPr>
            <a:r>
              <a:rPr lang="en-US" altLang="zh-TW" sz="2400" dirty="0"/>
              <a:t>Learning ......</a:t>
            </a:r>
            <a:endParaRPr lang="zh-TW" altLang="en-US" sz="2400" dirty="0"/>
          </a:p>
        </p:txBody>
      </p:sp>
    </p:spTree>
    <p:extLst>
      <p:ext uri="{BB962C8B-B14F-4D97-AF65-F5344CB8AC3E}">
        <p14:creationId xmlns:p14="http://schemas.microsoft.com/office/powerpoint/2010/main" val="3699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9" grpId="0"/>
      <p:bldP spid="20" grpId="0"/>
      <p:bldP spid="21"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3448380"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MACHINE LEARNING LÀ GÌ?</a:t>
            </a:r>
            <a:endParaRPr lang="en-US" sz="2000">
              <a:latin typeface="#9Slide02 Noi dung dai" panose="02000000000000000000" pitchFamily="2" charset="0"/>
              <a:ea typeface="#9Slide02 Noi dung dai" panose="02000000000000000000" pitchFamily="2" charset="0"/>
            </a:endParaRPr>
          </a:p>
        </p:txBody>
      </p:sp>
      <p:sp>
        <p:nvSpPr>
          <p:cNvPr id="41" name="矩形 21">
            <a:extLst>
              <a:ext uri="{FF2B5EF4-FFF2-40B4-BE49-F238E27FC236}">
                <a16:creationId xmlns:a16="http://schemas.microsoft.com/office/drawing/2014/main" id="{95D2362B-8163-4C6F-9C9C-0FFB687F1B29}"/>
              </a:ext>
            </a:extLst>
          </p:cNvPr>
          <p:cNvSpPr>
            <a:spLocks noChangeArrowheads="1"/>
          </p:cNvSpPr>
          <p:nvPr/>
        </p:nvSpPr>
        <p:spPr bwMode="auto">
          <a:xfrm>
            <a:off x="8753569" y="1868954"/>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zh-TW" sz="2400">
                <a:solidFill>
                  <a:srgbClr val="222222"/>
                </a:solidFill>
              </a:rPr>
              <a:t>“monkey”</a:t>
            </a:r>
            <a:endParaRPr lang="zh-TW" altLang="en-US" sz="2400"/>
          </a:p>
        </p:txBody>
      </p:sp>
      <p:pic>
        <p:nvPicPr>
          <p:cNvPr id="42" name="圖片 22">
            <a:extLst>
              <a:ext uri="{FF2B5EF4-FFF2-40B4-BE49-F238E27FC236}">
                <a16:creationId xmlns:a16="http://schemas.microsoft.com/office/drawing/2014/main" id="{5F7A2A52-3415-4C6D-B4F4-32FBDF92C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3456" y="1616541"/>
            <a:ext cx="9302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圖片 23">
            <a:extLst>
              <a:ext uri="{FF2B5EF4-FFF2-40B4-BE49-F238E27FC236}">
                <a16:creationId xmlns:a16="http://schemas.microsoft.com/office/drawing/2014/main" id="{645B53CB-805D-44D8-83F0-E37C2D9558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3456" y="2872254"/>
            <a:ext cx="89852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文字方塊 24">
            <a:extLst>
              <a:ext uri="{FF2B5EF4-FFF2-40B4-BE49-F238E27FC236}">
                <a16:creationId xmlns:a16="http://schemas.microsoft.com/office/drawing/2014/main" id="{99C06BBC-BAF7-4140-839A-D5CE68191613}"/>
              </a:ext>
            </a:extLst>
          </p:cNvPr>
          <p:cNvSpPr txBox="1">
            <a:spLocks noChangeArrowheads="1"/>
          </p:cNvSpPr>
          <p:nvPr/>
        </p:nvSpPr>
        <p:spPr bwMode="auto">
          <a:xfrm>
            <a:off x="8772619" y="3218329"/>
            <a:ext cx="796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zh-TW" sz="2400"/>
              <a:t>“cat”</a:t>
            </a:r>
            <a:endParaRPr lang="zh-TW" altLang="en-US" sz="2400"/>
          </a:p>
        </p:txBody>
      </p:sp>
      <p:sp>
        <p:nvSpPr>
          <p:cNvPr id="45" name="文字方塊 25">
            <a:extLst>
              <a:ext uri="{FF2B5EF4-FFF2-40B4-BE49-F238E27FC236}">
                <a16:creationId xmlns:a16="http://schemas.microsoft.com/office/drawing/2014/main" id="{9885EE69-8AB9-46E2-931E-65905B84FAB8}"/>
              </a:ext>
            </a:extLst>
          </p:cNvPr>
          <p:cNvSpPr txBox="1">
            <a:spLocks noChangeArrowheads="1"/>
          </p:cNvSpPr>
          <p:nvPr/>
        </p:nvSpPr>
        <p:spPr bwMode="auto">
          <a:xfrm>
            <a:off x="8783731" y="4513729"/>
            <a:ext cx="7985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zh-TW" sz="2400"/>
              <a:t>“dog”</a:t>
            </a:r>
            <a:endParaRPr lang="zh-TW" altLang="en-US" sz="2400"/>
          </a:p>
        </p:txBody>
      </p:sp>
      <p:pic>
        <p:nvPicPr>
          <p:cNvPr id="46" name="圖片 26">
            <a:extLst>
              <a:ext uri="{FF2B5EF4-FFF2-40B4-BE49-F238E27FC236}">
                <a16:creationId xmlns:a16="http://schemas.microsoft.com/office/drawing/2014/main" id="{C83DDDC4-D0A6-4D53-9539-C61DB568E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6631" y="4153366"/>
            <a:ext cx="915988"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圖片 3">
            <a:extLst>
              <a:ext uri="{FF2B5EF4-FFF2-40B4-BE49-F238E27FC236}">
                <a16:creationId xmlns:a16="http://schemas.microsoft.com/office/drawing/2014/main" id="{8CCC2DAF-6C78-4442-A6E5-E67F7DE54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7081" y="1921341"/>
            <a:ext cx="13239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字方塊 14">
            <a:extLst>
              <a:ext uri="{FF2B5EF4-FFF2-40B4-BE49-F238E27FC236}">
                <a16:creationId xmlns:a16="http://schemas.microsoft.com/office/drawing/2014/main" id="{69D7E7F5-35AF-445B-BFFF-176F02677130}"/>
              </a:ext>
            </a:extLst>
          </p:cNvPr>
          <p:cNvSpPr txBox="1">
            <a:spLocks noChangeArrowheads="1"/>
          </p:cNvSpPr>
          <p:nvPr/>
        </p:nvSpPr>
        <p:spPr bwMode="auto">
          <a:xfrm>
            <a:off x="1689194" y="3699341"/>
            <a:ext cx="29765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r>
              <a:rPr lang="en-US" altLang="zh-TW" sz="2800"/>
              <a:t>This is “cat”</a:t>
            </a:r>
            <a:endParaRPr lang="zh-TW" altLang="en-US" sz="2800"/>
          </a:p>
        </p:txBody>
      </p:sp>
      <p:sp>
        <p:nvSpPr>
          <p:cNvPr id="49" name="文字方塊 15">
            <a:extLst>
              <a:ext uri="{FF2B5EF4-FFF2-40B4-BE49-F238E27FC236}">
                <a16:creationId xmlns:a16="http://schemas.microsoft.com/office/drawing/2014/main" id="{B9A31894-A332-48E6-9B20-0544D54360B5}"/>
              </a:ext>
            </a:extLst>
          </p:cNvPr>
          <p:cNvSpPr txBox="1">
            <a:spLocks noChangeArrowheads="1"/>
          </p:cNvSpPr>
          <p:nvPr/>
        </p:nvSpPr>
        <p:spPr bwMode="auto">
          <a:xfrm>
            <a:off x="7410544" y="5445591"/>
            <a:ext cx="26844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zh-TW" sz="2400"/>
              <a:t>A large amount of images</a:t>
            </a:r>
            <a:endParaRPr lang="zh-TW" altLang="en-US" sz="2400"/>
          </a:p>
        </p:txBody>
      </p:sp>
      <p:sp>
        <p:nvSpPr>
          <p:cNvPr id="50" name="文字方塊 16">
            <a:extLst>
              <a:ext uri="{FF2B5EF4-FFF2-40B4-BE49-F238E27FC236}">
                <a16:creationId xmlns:a16="http://schemas.microsoft.com/office/drawing/2014/main" id="{051EFBCC-28E2-4307-8A4C-41DBA9C9AB74}"/>
              </a:ext>
            </a:extLst>
          </p:cNvPr>
          <p:cNvSpPr txBox="1"/>
          <p:nvPr/>
        </p:nvSpPr>
        <p:spPr>
          <a:xfrm>
            <a:off x="3060794" y="5137616"/>
            <a:ext cx="3049587" cy="830263"/>
          </a:xfrm>
          <a:prstGeom prst="rect">
            <a:avLst/>
          </a:prstGeom>
          <a:solidFill>
            <a:schemeClr val="accent2">
              <a:lumMod val="20000"/>
              <a:lumOff val="80000"/>
            </a:schemeClr>
          </a:solidFill>
          <a:ln w="38100">
            <a:solidFill>
              <a:srgbClr val="FF0000"/>
            </a:solidFill>
          </a:ln>
        </p:spPr>
        <p:txBody>
          <a:bodyPr>
            <a:spAutoFit/>
          </a:bodyPr>
          <a:lstStyle/>
          <a:p>
            <a:pPr>
              <a:defRPr/>
            </a:pPr>
            <a:r>
              <a:rPr lang="en-US" altLang="zh-TW" sz="2400" dirty="0"/>
              <a:t>You write the program for learning.</a:t>
            </a:r>
            <a:endParaRPr lang="zh-TW" altLang="en-US" sz="2400" dirty="0"/>
          </a:p>
        </p:txBody>
      </p:sp>
      <p:cxnSp>
        <p:nvCxnSpPr>
          <p:cNvPr id="51" name="直線單箭頭接點 18">
            <a:extLst>
              <a:ext uri="{FF2B5EF4-FFF2-40B4-BE49-F238E27FC236}">
                <a16:creationId xmlns:a16="http://schemas.microsoft.com/office/drawing/2014/main" id="{678FEEC7-8445-418B-9F2D-9FEEF7171C60}"/>
              </a:ext>
            </a:extLst>
          </p:cNvPr>
          <p:cNvCxnSpPr/>
          <p:nvPr/>
        </p:nvCxnSpPr>
        <p:spPr>
          <a:xfrm flipH="1" flipV="1">
            <a:off x="5742081" y="4169241"/>
            <a:ext cx="0" cy="979488"/>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52" name="弧形箭號 (下彎) 19">
            <a:extLst>
              <a:ext uri="{FF2B5EF4-FFF2-40B4-BE49-F238E27FC236}">
                <a16:creationId xmlns:a16="http://schemas.microsoft.com/office/drawing/2014/main" id="{13629433-C66D-4A1B-BEF1-7901C612EEF3}"/>
              </a:ext>
            </a:extLst>
          </p:cNvPr>
          <p:cNvSpPr/>
          <p:nvPr/>
        </p:nvSpPr>
        <p:spPr>
          <a:xfrm rot="1607239">
            <a:off x="3886294" y="1532404"/>
            <a:ext cx="1497012" cy="7016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53" name="弧形箭號 (下彎) 20">
            <a:extLst>
              <a:ext uri="{FF2B5EF4-FFF2-40B4-BE49-F238E27FC236}">
                <a16:creationId xmlns:a16="http://schemas.microsoft.com/office/drawing/2014/main" id="{3E6D02A6-E7D2-4D2A-926B-41F2CA3B3457}"/>
              </a:ext>
            </a:extLst>
          </p:cNvPr>
          <p:cNvSpPr/>
          <p:nvPr/>
        </p:nvSpPr>
        <p:spPr>
          <a:xfrm rot="9648183">
            <a:off x="3946619" y="3970804"/>
            <a:ext cx="1487487" cy="7381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54" name="文字方塊 17">
            <a:extLst>
              <a:ext uri="{FF2B5EF4-FFF2-40B4-BE49-F238E27FC236}">
                <a16:creationId xmlns:a16="http://schemas.microsoft.com/office/drawing/2014/main" id="{677C0071-9CF7-46E1-B2FF-262A31128B7C}"/>
              </a:ext>
            </a:extLst>
          </p:cNvPr>
          <p:cNvSpPr txBox="1"/>
          <p:nvPr/>
        </p:nvSpPr>
        <p:spPr>
          <a:xfrm>
            <a:off x="5515069" y="1543516"/>
            <a:ext cx="2098675" cy="461963"/>
          </a:xfrm>
          <a:prstGeom prst="rect">
            <a:avLst/>
          </a:prstGeom>
          <a:solidFill>
            <a:schemeClr val="accent6">
              <a:lumMod val="20000"/>
              <a:lumOff val="80000"/>
            </a:schemeClr>
          </a:solidFill>
          <a:ln w="38100">
            <a:solidFill>
              <a:srgbClr val="00B050"/>
            </a:solidFill>
          </a:ln>
        </p:spPr>
        <p:txBody>
          <a:bodyPr>
            <a:spAutoFit/>
          </a:bodyPr>
          <a:lstStyle/>
          <a:p>
            <a:pPr algn="ctr">
              <a:defRPr/>
            </a:pPr>
            <a:r>
              <a:rPr lang="en-US" altLang="zh-TW" sz="2400" dirty="0"/>
              <a:t>Learning ......</a:t>
            </a:r>
            <a:endParaRPr lang="zh-TW" altLang="en-US" sz="2400" dirty="0"/>
          </a:p>
        </p:txBody>
      </p:sp>
      <p:pic>
        <p:nvPicPr>
          <p:cNvPr id="55" name="Picture 12" descr="https://encrypted-tbn1.gstatic.com/images?q=tbn:ANd9GcRcwlRKAlSIaCI4W5PRYVbuBQQXifF-56bFqAjh9DMe-_3Lh8_YKw">
            <a:extLst>
              <a:ext uri="{FF2B5EF4-FFF2-40B4-BE49-F238E27FC236}">
                <a16:creationId xmlns:a16="http://schemas.microsoft.com/office/drawing/2014/main" id="{832E4DF7-7392-4C2E-9AFB-53ECD12D8F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0581" y="2100729"/>
            <a:ext cx="135096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52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P spid="45" grpId="0"/>
      <p:bldP spid="48" grpId="0"/>
      <p:bldP spid="49" grpId="0"/>
      <p:bldP spid="52" grpId="0" animBg="1"/>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4560864"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ỨNG DỤNG CỦA MACHINE LEARNING</a:t>
            </a:r>
            <a:endParaRPr lang="en-US" sz="2000">
              <a:latin typeface="#9Slide02 Noi dung dai" panose="02000000000000000000" pitchFamily="2" charset="0"/>
              <a:ea typeface="#9Slide02 Noi dung dai" panose="02000000000000000000" pitchFamily="2" charset="0"/>
            </a:endParaRPr>
          </a:p>
        </p:txBody>
      </p:sp>
      <p:pic>
        <p:nvPicPr>
          <p:cNvPr id="11" name="Picture 2">
            <a:extLst>
              <a:ext uri="{FF2B5EF4-FFF2-40B4-BE49-F238E27FC236}">
                <a16:creationId xmlns:a16="http://schemas.microsoft.com/office/drawing/2014/main" id="{A2F7FBB9-8109-46BA-939A-A14D8A47D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566" y="1352812"/>
            <a:ext cx="7327255" cy="5241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11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368562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có giám sát (supervised learning)</a:t>
            </a:r>
          </a:p>
        </p:txBody>
      </p:sp>
      <p:sp>
        <p:nvSpPr>
          <p:cNvPr id="10" name="TextBox 9">
            <a:extLst>
              <a:ext uri="{FF2B5EF4-FFF2-40B4-BE49-F238E27FC236}">
                <a16:creationId xmlns:a16="http://schemas.microsoft.com/office/drawing/2014/main" id="{FDAEEFD5-5136-4531-9DDC-8AB9C7A8CDDA}"/>
              </a:ext>
            </a:extLst>
          </p:cNvPr>
          <p:cNvSpPr txBox="1"/>
          <p:nvPr/>
        </p:nvSpPr>
        <p:spPr>
          <a:xfrm>
            <a:off x="1593771" y="1441832"/>
            <a:ext cx="9753102" cy="1118255"/>
          </a:xfrm>
          <a:prstGeom prst="rect">
            <a:avLst/>
          </a:prstGeom>
          <a:noFill/>
        </p:spPr>
        <p:txBody>
          <a:bodyPr wrap="square" rtlCol="0">
            <a:spAutoFit/>
          </a:bodyPr>
          <a:lstStyle/>
          <a:p>
            <a:pPr>
              <a:lnSpc>
                <a:spcPct val="150000"/>
              </a:lnSpc>
            </a:pPr>
            <a:r>
              <a:rPr lang="en-US" sz="1600">
                <a:latin typeface="#9Slide02 Noi dung dai" panose="02000000000000000000" pitchFamily="2" charset="0"/>
                <a:ea typeface="#9Slide02 Noi dung dai" panose="02000000000000000000" pitchFamily="2" charset="0"/>
              </a:rPr>
              <a:t>Dữ </a:t>
            </a:r>
            <a:r>
              <a:rPr lang="vi-VN" sz="1600">
                <a:latin typeface="#9Slide02 Noi dung dai" panose="02000000000000000000" pitchFamily="2" charset="0"/>
                <a:ea typeface="#9Slide02 Noi dung dai" panose="02000000000000000000" pitchFamily="2" charset="0"/>
              </a:rPr>
              <a:t>liệu học là các cặp  quan sát (sample) và nhẵn (label), thuật toán máy xây dựng ra một mô hình (model) bằng dữ liệu học, mô hình đó sẽ giúp xác định nhãn của các quan sát mới.</a:t>
            </a:r>
          </a:p>
          <a:p>
            <a:pPr>
              <a:lnSpc>
                <a:spcPct val="150000"/>
              </a:lnSpc>
            </a:pPr>
            <a:r>
              <a:rPr lang="vi-VN" sz="1300" i="1">
                <a:latin typeface="#9Slide02 Noi dung dai" panose="02000000000000000000" pitchFamily="2" charset="0"/>
                <a:ea typeface="#9Slide02 Noi dung dai" panose="02000000000000000000" pitchFamily="2" charset="0"/>
              </a:rPr>
              <a:t>(Việc xây dựng mô hình ở đây là tìm trọng số của một kiến trúc cho trước)</a:t>
            </a:r>
            <a:endParaRPr lang="en-US" sz="1300" i="1">
              <a:latin typeface="#9Slide02 Noi dung dai" panose="02000000000000000000" pitchFamily="2" charset="0"/>
              <a:ea typeface="#9Slide02 Noi dung dai" panose="02000000000000000000" pitchFamily="2" charset="0"/>
            </a:endParaRPr>
          </a:p>
        </p:txBody>
      </p:sp>
      <p:pic>
        <p:nvPicPr>
          <p:cNvPr id="12" name="Picture 8">
            <a:extLst>
              <a:ext uri="{FF2B5EF4-FFF2-40B4-BE49-F238E27FC236}">
                <a16:creationId xmlns:a16="http://schemas.microsoft.com/office/drawing/2014/main" id="{86EFEC3E-5DF6-43A4-AAA8-90134BAA9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134" y="2839261"/>
            <a:ext cx="8703704" cy="393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86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368562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có giám sát (supervised learning)</a:t>
            </a:r>
          </a:p>
        </p:txBody>
      </p:sp>
      <p:sp>
        <p:nvSpPr>
          <p:cNvPr id="11" name="Content Placeholder 5">
            <a:extLst>
              <a:ext uri="{FF2B5EF4-FFF2-40B4-BE49-F238E27FC236}">
                <a16:creationId xmlns:a16="http://schemas.microsoft.com/office/drawing/2014/main" id="{4AD60D9B-81FE-43DC-85F8-2A34BB797311}"/>
              </a:ext>
            </a:extLst>
          </p:cNvPr>
          <p:cNvSpPr>
            <a:spLocks noGrp="1"/>
          </p:cNvSpPr>
          <p:nvPr>
            <p:ph idx="1"/>
          </p:nvPr>
        </p:nvSpPr>
        <p:spPr>
          <a:xfrm>
            <a:off x="6532916" y="1674746"/>
            <a:ext cx="4700155" cy="1997554"/>
          </a:xfrm>
        </p:spPr>
        <p:txBody>
          <a:bodyPr>
            <a:normAutofit/>
          </a:bodyPr>
          <a:lstStyle/>
          <a:p>
            <a:pPr marL="0" indent="0">
              <a:lnSpc>
                <a:spcPct val="150000"/>
              </a:lnSpc>
              <a:buNone/>
            </a:pPr>
            <a:r>
              <a:rPr lang="vi-VN" sz="1600" b="1">
                <a:latin typeface="#9Slide02 Noi dung dai" panose="02000000000000000000" pitchFamily="2" charset="0"/>
                <a:ea typeface="#9Slide02 Noi dung dai" panose="02000000000000000000" pitchFamily="2" charset="0"/>
              </a:rPr>
              <a:t>Hồi quy</a:t>
            </a:r>
            <a:r>
              <a:rPr lang="vi-VN" sz="1600">
                <a:latin typeface="#9Slide02 Noi dung dai" panose="02000000000000000000" pitchFamily="2" charset="0"/>
                <a:ea typeface="#9Slide02 Noi dung dai" panose="02000000000000000000" pitchFamily="2" charset="0"/>
              </a:rPr>
              <a:t>: từ mỗi đầu vào (sample), xác định một giá trị trong miền giá trị liên tục</a:t>
            </a:r>
            <a:endParaRPr lang="en-US" sz="1600">
              <a:latin typeface="#9Slide02 Noi dung dai" panose="02000000000000000000" pitchFamily="2" charset="0"/>
              <a:ea typeface="#9Slide02 Noi dung dai" panose="02000000000000000000" pitchFamily="2" charset="0"/>
            </a:endParaRPr>
          </a:p>
        </p:txBody>
      </p:sp>
      <p:sp>
        <p:nvSpPr>
          <p:cNvPr id="13" name="Content Placeholder 6">
            <a:extLst>
              <a:ext uri="{FF2B5EF4-FFF2-40B4-BE49-F238E27FC236}">
                <a16:creationId xmlns:a16="http://schemas.microsoft.com/office/drawing/2014/main" id="{BFF74553-FAEE-42A6-82A2-70D20C55C6A6}"/>
              </a:ext>
            </a:extLst>
          </p:cNvPr>
          <p:cNvSpPr>
            <a:spLocks noGrp="1"/>
          </p:cNvSpPr>
          <p:nvPr>
            <p:ph idx="10"/>
          </p:nvPr>
        </p:nvSpPr>
        <p:spPr>
          <a:xfrm>
            <a:off x="1593771" y="1674747"/>
            <a:ext cx="4700155" cy="1997554"/>
          </a:xfrm>
        </p:spPr>
        <p:txBody>
          <a:bodyPr>
            <a:normAutofit/>
          </a:bodyPr>
          <a:lstStyle/>
          <a:p>
            <a:pPr marL="0" indent="0">
              <a:lnSpc>
                <a:spcPct val="150000"/>
              </a:lnSpc>
              <a:buNone/>
            </a:pPr>
            <a:r>
              <a:rPr lang="vi-VN" sz="1600" b="1">
                <a:latin typeface="#9Slide02 Noi dung dai" panose="02000000000000000000" pitchFamily="2" charset="0"/>
                <a:ea typeface="#9Slide02 Noi dung dai" panose="02000000000000000000" pitchFamily="2" charset="0"/>
              </a:rPr>
              <a:t>Phân lớp</a:t>
            </a:r>
            <a:r>
              <a:rPr lang="vi-VN" sz="1600">
                <a:latin typeface="#9Slide02 Noi dung dai" panose="02000000000000000000" pitchFamily="2" charset="0"/>
                <a:ea typeface="#9Slide02 Noi dung dai" panose="02000000000000000000" pitchFamily="2" charset="0"/>
              </a:rPr>
              <a:t>: từ mỗi đầu vào (sample), xác định một lớp (class) trong một tập rời rạc cho trước</a:t>
            </a:r>
            <a:endParaRPr lang="en-US" sz="1600">
              <a:latin typeface="#9Slide02 Noi dung dai" panose="02000000000000000000" pitchFamily="2" charset="0"/>
              <a:ea typeface="#9Slide02 Noi dung dai" panose="02000000000000000000" pitchFamily="2" charset="0"/>
            </a:endParaRPr>
          </a:p>
        </p:txBody>
      </p:sp>
      <p:pic>
        <p:nvPicPr>
          <p:cNvPr id="14" name="Picture 2">
            <a:extLst>
              <a:ext uri="{FF2B5EF4-FFF2-40B4-BE49-F238E27FC236}">
                <a16:creationId xmlns:a16="http://schemas.microsoft.com/office/drawing/2014/main" id="{08FE652E-A6C5-4354-ADB8-E9BBE3192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389" y="2981791"/>
            <a:ext cx="96393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94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normAutofit lnSpcReduction="10000"/>
          </a:bodyPr>
          <a:lstStyle/>
          <a:p>
            <a:r>
              <a:rPr lang="en-US"/>
              <a:t>1</a:t>
            </a:r>
          </a:p>
        </p:txBody>
      </p:sp>
      <p:sp>
        <p:nvSpPr>
          <p:cNvPr id="7" name="Text Placeholder 6"/>
          <p:cNvSpPr>
            <a:spLocks noGrp="1"/>
          </p:cNvSpPr>
          <p:nvPr>
            <p:ph type="body" sz="quarter" idx="13"/>
          </p:nvPr>
        </p:nvSpPr>
        <p:spPr>
          <a:xfrm rot="16200000">
            <a:off x="-1686639" y="3228663"/>
            <a:ext cx="4369561" cy="617860"/>
          </a:xfrm>
        </p:spPr>
        <p:txBody>
          <a:bodyPr>
            <a:normAutofit fontScale="85000" lnSpcReduction="10000"/>
          </a:bodyPr>
          <a:lstStyle/>
          <a:p>
            <a:r>
              <a:rPr lang="en-US">
                <a:latin typeface="#9Slide03 BoosterNextFYThin" panose="02000203000000020004" pitchFamily="2" charset="0"/>
                <a:ea typeface="#9Slide02 Tieu de dai" panose="02000000000000000000" pitchFamily="2" charset="0"/>
              </a:rPr>
              <a:t>GIỚI THIỆU VỀ MACHINE LEARNING</a:t>
            </a:r>
          </a:p>
        </p:txBody>
      </p:sp>
      <p:sp>
        <p:nvSpPr>
          <p:cNvPr id="8" name="TextBox 7">
            <a:extLst>
              <a:ext uri="{FF2B5EF4-FFF2-40B4-BE49-F238E27FC236}">
                <a16:creationId xmlns:a16="http://schemas.microsoft.com/office/drawing/2014/main" id="{85DFFC27-5973-4A67-8AE6-0CF1BF6DF7EA}"/>
              </a:ext>
            </a:extLst>
          </p:cNvPr>
          <p:cNvSpPr txBox="1"/>
          <p:nvPr/>
        </p:nvSpPr>
        <p:spPr>
          <a:xfrm>
            <a:off x="1560520" y="580559"/>
            <a:ext cx="2533066" cy="400110"/>
          </a:xfrm>
          <a:prstGeom prst="rect">
            <a:avLst/>
          </a:prstGeom>
          <a:noFill/>
        </p:spPr>
        <p:txBody>
          <a:bodyPr wrap="none" rtlCol="0">
            <a:spAutoFit/>
          </a:bodyPr>
          <a:lstStyle/>
          <a:p>
            <a:r>
              <a:rPr lang="en-US" sz="2000" b="1">
                <a:latin typeface="#9Slide02 Tieu de dai" panose="02000000000000000000" pitchFamily="2" charset="0"/>
                <a:ea typeface="#9Slide02 Tieu de dai" panose="02000000000000000000" pitchFamily="2" charset="0"/>
              </a:rPr>
              <a:t>CÁC LOẠI HỌC MÁY</a:t>
            </a:r>
            <a:endParaRPr lang="en-US" sz="2000">
              <a:latin typeface="#9Slide02 Noi dung dai" panose="02000000000000000000" pitchFamily="2" charset="0"/>
              <a:ea typeface="#9Slide02 Noi dung dai" panose="02000000000000000000" pitchFamily="2" charset="0"/>
            </a:endParaRPr>
          </a:p>
        </p:txBody>
      </p:sp>
      <p:sp>
        <p:nvSpPr>
          <p:cNvPr id="9" name="TextBox 8">
            <a:extLst>
              <a:ext uri="{FF2B5EF4-FFF2-40B4-BE49-F238E27FC236}">
                <a16:creationId xmlns:a16="http://schemas.microsoft.com/office/drawing/2014/main" id="{62773967-1E65-4A89-89DB-EEDE96B999E3}"/>
              </a:ext>
            </a:extLst>
          </p:cNvPr>
          <p:cNvSpPr txBox="1"/>
          <p:nvPr/>
        </p:nvSpPr>
        <p:spPr>
          <a:xfrm>
            <a:off x="1593771" y="1072500"/>
            <a:ext cx="3685624" cy="369332"/>
          </a:xfrm>
          <a:prstGeom prst="rect">
            <a:avLst/>
          </a:prstGeom>
          <a:noFill/>
        </p:spPr>
        <p:txBody>
          <a:bodyPr wrap="none" rtlCol="0">
            <a:spAutoFit/>
          </a:bodyPr>
          <a:lstStyle/>
          <a:p>
            <a:r>
              <a:rPr lang="en-US">
                <a:solidFill>
                  <a:srgbClr val="002060"/>
                </a:solidFill>
                <a:latin typeface="#9Slide02 Tieu de rat dai 01" panose="02000000000000000000" pitchFamily="2" charset="0"/>
                <a:ea typeface="#9Slide02 Tieu de rat dai 01" panose="02000000000000000000" pitchFamily="2" charset="0"/>
              </a:rPr>
              <a:t>Học có giám sát (supervised learning)</a:t>
            </a:r>
          </a:p>
        </p:txBody>
      </p:sp>
      <p:sp>
        <p:nvSpPr>
          <p:cNvPr id="10" name="TextBox 23">
            <a:extLst>
              <a:ext uri="{FF2B5EF4-FFF2-40B4-BE49-F238E27FC236}">
                <a16:creationId xmlns:a16="http://schemas.microsoft.com/office/drawing/2014/main" id="{ED9D76C8-27D3-4657-B8AB-19A5705B19E6}"/>
              </a:ext>
            </a:extLst>
          </p:cNvPr>
          <p:cNvSpPr txBox="1">
            <a:spLocks noChangeArrowheads="1"/>
          </p:cNvSpPr>
          <p:nvPr/>
        </p:nvSpPr>
        <p:spPr bwMode="auto">
          <a:xfrm>
            <a:off x="3410510" y="1683971"/>
            <a:ext cx="6840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b="1" dirty="0"/>
              <a:t>Features? 	Labels? 	Classification/Regression?</a:t>
            </a:r>
            <a:endParaRPr lang="en-US" altLang="en-US" dirty="0"/>
          </a:p>
        </p:txBody>
      </p:sp>
      <p:sp>
        <p:nvSpPr>
          <p:cNvPr id="11" name="TextBox 30">
            <a:extLst>
              <a:ext uri="{FF2B5EF4-FFF2-40B4-BE49-F238E27FC236}">
                <a16:creationId xmlns:a16="http://schemas.microsoft.com/office/drawing/2014/main" id="{22B19BEB-205B-4E79-B2DD-57E97FB55AC6}"/>
              </a:ext>
            </a:extLst>
          </p:cNvPr>
          <p:cNvSpPr txBox="1">
            <a:spLocks noChangeArrowheads="1"/>
          </p:cNvSpPr>
          <p:nvPr/>
        </p:nvSpPr>
        <p:spPr bwMode="auto">
          <a:xfrm>
            <a:off x="4540810" y="6234674"/>
            <a:ext cx="41059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000" b="1" dirty="0">
                <a:solidFill>
                  <a:srgbClr val="C00000"/>
                </a:solidFill>
              </a:rPr>
              <a:t>Temperature/Weather prediction</a:t>
            </a:r>
          </a:p>
        </p:txBody>
      </p:sp>
      <p:pic>
        <p:nvPicPr>
          <p:cNvPr id="13" name="Picture 10">
            <a:extLst>
              <a:ext uri="{FF2B5EF4-FFF2-40B4-BE49-F238E27FC236}">
                <a16:creationId xmlns:a16="http://schemas.microsoft.com/office/drawing/2014/main" id="{44DFEFE3-5B61-4EAF-A6E0-9D26123A3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143" t="45714" r="40572" b="42627"/>
          <a:stretch>
            <a:fillRect/>
          </a:stretch>
        </p:blipFill>
        <p:spPr bwMode="auto">
          <a:xfrm>
            <a:off x="3648635" y="2355565"/>
            <a:ext cx="6378575"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a:extLst>
              <a:ext uri="{FF2B5EF4-FFF2-40B4-BE49-F238E27FC236}">
                <a16:creationId xmlns:a16="http://schemas.microsoft.com/office/drawing/2014/main" id="{6D2EA933-3088-4E9C-BFD7-1B74CB55D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143" t="57373" r="40572" b="18475"/>
          <a:stretch>
            <a:fillRect/>
          </a:stretch>
        </p:blipFill>
        <p:spPr bwMode="auto">
          <a:xfrm>
            <a:off x="3496235" y="3674777"/>
            <a:ext cx="65817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266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a:latin typeface="#9Slide02 Noi dung dai" panose="02000000000000000000" pitchFamily="2" charset="0"/>
            <a:ea typeface="#9Slide02 Noi dung dai"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TotalTime>
  <Words>2030</Words>
  <Application>Microsoft Office PowerPoint</Application>
  <PresentationFormat>Widescreen</PresentationFormat>
  <Paragraphs>331</Paragraphs>
  <Slides>38</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Arial</vt:lpstr>
      <vt:lpstr>#9Slide02 Noi dung dai</vt:lpstr>
      <vt:lpstr>Wingdings</vt:lpstr>
      <vt:lpstr>Calibri Light</vt:lpstr>
      <vt:lpstr>#9Slide03 BoosterNextFYThin</vt:lpstr>
      <vt:lpstr>#9Slide02 Tieu de dai</vt:lpstr>
      <vt:lpstr>#9Slide07 SVNNexa Rust Slab Bla</vt:lpstr>
      <vt:lpstr>#9Slide02 Noi dung rat dai</vt:lpstr>
      <vt:lpstr>#9Slide02 Tieu de rat dai 01</vt:lpstr>
      <vt:lpstr>Calibri</vt:lpstr>
      <vt:lpstr>Cambria Math</vt:lpstr>
      <vt:lpstr>#9Slide03 Source Sans Pro Light</vt:lpstr>
      <vt:lpstr>#9Slide01 Tieu de ngan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Tien Ich May Tinh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Thao Vy</dc:creator>
  <cp:lastModifiedBy>Võ Quỳnh Trang</cp:lastModifiedBy>
  <cp:revision>63</cp:revision>
  <dcterms:created xsi:type="dcterms:W3CDTF">2020-03-30T13:47:17Z</dcterms:created>
  <dcterms:modified xsi:type="dcterms:W3CDTF">2020-04-22T07:51:27Z</dcterms:modified>
</cp:coreProperties>
</file>